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0"/>
  </p:handoutMasterIdLst>
  <p:sldIdLst>
    <p:sldId id="256" r:id="rId2"/>
    <p:sldId id="258" r:id="rId3"/>
    <p:sldId id="259" r:id="rId4"/>
    <p:sldId id="260" r:id="rId5"/>
    <p:sldId id="269" r:id="rId6"/>
    <p:sldId id="275" r:id="rId7"/>
    <p:sldId id="270" r:id="rId8"/>
    <p:sldId id="262" r:id="rId9"/>
    <p:sldId id="263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64" r:id="rId25"/>
    <p:sldId id="265" r:id="rId26"/>
    <p:sldId id="266" r:id="rId27"/>
    <p:sldId id="273" r:id="rId28"/>
    <p:sldId id="276" r:id="rId29"/>
  </p:sldIdLst>
  <p:sldSz cx="9144000" cy="6858000" type="screen4x3"/>
  <p:notesSz cx="6761163" cy="9931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9" d="100"/>
          <a:sy n="89" d="100"/>
        </p:scale>
        <p:origin x="-90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DC551-7637-475E-B0FC-C687E5ACBF3E}" type="datetimeFigureOut">
              <a:rPr lang="es-CO" smtClean="0"/>
              <a:t>16/05/2018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2766"/>
            <a:ext cx="2930574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29010" y="9432766"/>
            <a:ext cx="2930574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351D5-F1E1-45F9-B795-F5361A59C6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2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5B9F-3C84-F644-BA3C-8DFEDBEAB5A9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0ADC-6EAF-F94F-95DD-34F694163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21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5B9F-3C84-F644-BA3C-8DFEDBEAB5A9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0ADC-6EAF-F94F-95DD-34F694163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344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5B9F-3C84-F644-BA3C-8DFEDBEAB5A9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0ADC-6EAF-F94F-95DD-34F694163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174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5B9F-3C84-F644-BA3C-8DFEDBEAB5A9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0ADC-6EAF-F94F-95DD-34F694163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25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5B9F-3C84-F644-BA3C-8DFEDBEAB5A9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0ADC-6EAF-F94F-95DD-34F694163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033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5B9F-3C84-F644-BA3C-8DFEDBEAB5A9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0ADC-6EAF-F94F-95DD-34F694163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97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5B9F-3C84-F644-BA3C-8DFEDBEAB5A9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0ADC-6EAF-F94F-95DD-34F694163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97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5B9F-3C84-F644-BA3C-8DFEDBEAB5A9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0ADC-6EAF-F94F-95DD-34F694163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70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5B9F-3C84-F644-BA3C-8DFEDBEAB5A9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0ADC-6EAF-F94F-95DD-34F694163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015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5B9F-3C84-F644-BA3C-8DFEDBEAB5A9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0ADC-6EAF-F94F-95DD-34F694163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26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5B9F-3C84-F644-BA3C-8DFEDBEAB5A9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0ADC-6EAF-F94F-95DD-34F694163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98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45B9F-3C84-F644-BA3C-8DFEDBEAB5A9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A0ADC-6EAF-F94F-95DD-34F694163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08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s.edu.co/webUIS/es/acercaUis/declaracionCiudadaniaU.html" TargetMode="External"/><Relationship Id="rId2" Type="http://schemas.openxmlformats.org/officeDocument/2006/relationships/hyperlink" Target="https://www.uis.edu.co/webUIS/es/academia/.../ciudadania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is.edu.co/intranet/calidad/documentos/.../GTH.02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s.edu.co/intranet/calidad/documentos/.../CTH.04.pdf" TargetMode="External"/><Relationship Id="rId7" Type="http://schemas.openxmlformats.org/officeDocument/2006/relationships/hyperlink" Target="https://www.uis.edu.co/intranet/calidad/calidad.html" TargetMode="External"/><Relationship Id="rId2" Type="http://schemas.openxmlformats.org/officeDocument/2006/relationships/hyperlink" Target="https://www.uis.edu.co/webUIS/es/academia/.../cargosAdmi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is.edu.co/.../es/.../vicerrectoriaAcademica/CIARP.html" TargetMode="External"/><Relationship Id="rId5" Type="http://schemas.openxmlformats.org/officeDocument/2006/relationships/hyperlink" Target="https://www.uis.edu.co/webUIS/es/administracion/.../factor7.pdf" TargetMode="External"/><Relationship Id="rId4" Type="http://schemas.openxmlformats.org/officeDocument/2006/relationships/hyperlink" Target="https://www.uis.edu.co/intranet/calidad/documentos/.../GTH.02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s.edu.co/intranet/calidad/calidad.html" TargetMode="External"/><Relationship Id="rId2" Type="http://schemas.openxmlformats.org/officeDocument/2006/relationships/hyperlink" Target="http://www.uis.edu.co/webUIS/es/acercaUis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is.edu.co/intranet/calidad/documentos/SEGUIMIENTO_INSTITUCIONAL/guias/GSE.01.pdf" TargetMode="External"/><Relationship Id="rId4" Type="http://schemas.openxmlformats.org/officeDocument/2006/relationships/hyperlink" Target="http://www.uis.edu.co/webUIS/es/.../programaGestionRectoralPGR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s.edu.co/intranet/calidad/documentos/indicadoresDesempenoProcesosSGI_2013.pdf" TargetMode="External"/><Relationship Id="rId2" Type="http://schemas.openxmlformats.org/officeDocument/2006/relationships/hyperlink" Target="https://www.uis.edu.co/intranet/calidad/calidad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s.edu.co/intranet/calidad/documentos/direccion%20institucional/MANUAL%20DE%20CALIDAD/MDI.01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is.edu.co/webUIS/es/sistemaGestionIntegrado/sistemaGestionCalidad/indicadoresSGC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s.edu.co/intranet/calidad/calidad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s.edu.co/webUIS/es/administracion/rectoria/documentos/InformeAutoevalucionInstitucional_UIS_Junio%20de%202013.pdf" TargetMode="External"/><Relationship Id="rId2" Type="http://schemas.openxmlformats.org/officeDocument/2006/relationships/hyperlink" Target="https://www.uis.edu.co/webUIS/es/administracion/rectoria/documentos/Anexos_InformeAutoevalucionInstitucional_UIS_Junio%20de%202013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s.edu.co/intranet/calidad/documentos/SEGUIMIENTO_INSTITUCIONAL/procedimientos/PSE.01.pdf" TargetMode="External"/><Relationship Id="rId2" Type="http://schemas.openxmlformats.org/officeDocument/2006/relationships/hyperlink" Target="http://www.uis.edu.co/webUIS/es/administracion/controlGestion/informesSCI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is.edu.co/veeduria/indexNuevo.html" TargetMode="External"/><Relationship Id="rId3" Type="http://schemas.openxmlformats.org/officeDocument/2006/relationships/hyperlink" Target="http://www.uis.edu.co/planeacionUIS/" TargetMode="External"/><Relationship Id="rId7" Type="http://schemas.openxmlformats.org/officeDocument/2006/relationships/hyperlink" Target="http://www.uis.edu.co/webUIS/es/administracion/rectoria/rendicionCuentas_13.html" TargetMode="External"/><Relationship Id="rId2" Type="http://schemas.openxmlformats.org/officeDocument/2006/relationships/hyperlink" Target="https://www.uis.edu.co/sipqrsPublico/home.sea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is.edu.co/webUIS/es/administracion/rectoria/documentos/rendicionDeCuentas2013/pdi2008_2018.pdf" TargetMode="External"/><Relationship Id="rId5" Type="http://schemas.openxmlformats.org/officeDocument/2006/relationships/hyperlink" Target="http://www.uis.edu.co/webUIS/es/.../rectoria/rendicionCuentas_13.html" TargetMode="External"/><Relationship Id="rId4" Type="http://schemas.openxmlformats.org/officeDocument/2006/relationships/hyperlink" Target="http://www.uis.edu.co/webUIS/es/tramitesServicios/index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s.edu.co/intranet/calidad/documentos/tablasRetencionDocumental/Rectoria/TRD%20Direccion%20De%20Certificacion%20y%20Gestion%20Documental.pdf" TargetMode="External"/><Relationship Id="rId2" Type="http://schemas.openxmlformats.org/officeDocument/2006/relationships/hyperlink" Target="https://www.uis.edu.co/sipqrsPublico/home.sea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is.edu.co/intranet/calidad/calidad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s.edu.co/webUIS/es/index.jsp" TargetMode="External"/><Relationship Id="rId2" Type="http://schemas.openxmlformats.org/officeDocument/2006/relationships/hyperlink" Target="https://www.uis.edu.co/sipqrsPublico/home.sea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DIAGNOSTICO%20FASE%202%20MECI%202014.xls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Humanst521 BT" panose="020B0602020204020204" pitchFamily="34" charset="0"/>
              </a:rPr>
              <a:t>UNIVERSIDAD INDUSTRIAL DE SANTANDER </a:t>
            </a:r>
            <a:br>
              <a:rPr lang="es-ES" dirty="0" smtClean="0">
                <a:latin typeface="Humanst521 BT" panose="020B0602020204020204" pitchFamily="34" charset="0"/>
              </a:rPr>
            </a:br>
            <a:endParaRPr lang="es-ES" dirty="0">
              <a:latin typeface="Humanst521 BT" panose="020B0602020204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Actualización Modelo Estándar de Control Interno</a:t>
            </a:r>
          </a:p>
          <a:p>
            <a:r>
              <a:rPr lang="es-ES" dirty="0" smtClean="0"/>
              <a:t>Decreto 943 del 21 de mayo de 2014</a:t>
            </a:r>
          </a:p>
          <a:p>
            <a:endParaRPr lang="es-ES" dirty="0"/>
          </a:p>
          <a:p>
            <a:r>
              <a:rPr lang="es-ES" dirty="0" smtClean="0"/>
              <a:t>Dirección de Control Interno y Evaluación de Gestión </a:t>
            </a:r>
          </a:p>
          <a:p>
            <a:r>
              <a:rPr lang="es-ES" dirty="0" smtClean="0"/>
              <a:t>2015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23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569038"/>
              </p:ext>
            </p:extLst>
          </p:nvPr>
        </p:nvGraphicFramePr>
        <p:xfrm>
          <a:off x="467544" y="1628800"/>
          <a:ext cx="8280000" cy="3960000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417127"/>
                <a:gridCol w="2561538"/>
                <a:gridCol w="225674"/>
                <a:gridCol w="225674"/>
                <a:gridCol w="225674"/>
                <a:gridCol w="225674"/>
                <a:gridCol w="3398639"/>
              </a:tblGrid>
              <a:tr h="37204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FASE DE DIAGNÓSTICO- ACTUALIZACIÓN MODELO ESTÁNDAR DE CONTROL INTERNO 2014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14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Elemento de Control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Productos Mínimos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698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No existe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Se encuentra en proceso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Está documentado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Evaluado / Revisado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Evidencia encontrada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093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Acuerdos, Compromisos y Protocolos Éticos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Documento con los principios y valores de la entidad, construido participativamente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 dirty="0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https://www.uis.edu.co/</a:t>
                      </a:r>
                      <a:r>
                        <a:rPr lang="es-CO" sz="1000" u="sng" strike="noStrike" dirty="0" err="1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webUIS</a:t>
                      </a:r>
                      <a:r>
                        <a:rPr lang="es-CO" sz="1000" u="sng" strike="noStrike" dirty="0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/es/academia/.../ciudadania.html</a:t>
                      </a:r>
                      <a:endParaRPr lang="es-CO" sz="1000" b="1" i="0" u="sng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263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Acto administrativo que adopta el documento con los principios y valores de la entidad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 dirty="0">
                          <a:effectLst/>
                          <a:latin typeface="Humanst521 BT" panose="020B0602020204020204" pitchFamily="34" charset="0"/>
                          <a:hlinkClick r:id="rId3"/>
                        </a:rPr>
                        <a:t>http://www.uis.edu.co/webUIS/es/acercaUis/declaracionCiudadaniaU.html</a:t>
                      </a:r>
                      <a:endParaRPr lang="es-CO" sz="1000" b="1" i="0" u="sng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79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Socialización de los principios y valores de la organización a todos los servidores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Ultima socialización febrero de 2014, Auditorio Luis </a:t>
                      </a:r>
                      <a:r>
                        <a:rPr lang="es-ES" sz="1000" u="none" strike="noStrike" dirty="0" smtClean="0">
                          <a:effectLst/>
                          <a:latin typeface="Humanst521 BT" panose="020B0602020204020204" pitchFamily="34" charset="0"/>
                        </a:rPr>
                        <a:t>A. Calvo</a:t>
                      </a:r>
                    </a:p>
                    <a:p>
                      <a:pPr algn="ctr" fontAlgn="ctr"/>
                      <a:r>
                        <a:rPr lang="es-ES" sz="1000" u="none" strike="noStrike" dirty="0" smtClean="0">
                          <a:effectLst/>
                          <a:latin typeface="Humanst521 BT" panose="020B0602020204020204" pitchFamily="34" charset="0"/>
                          <a:hlinkClick r:id="rId4"/>
                        </a:rPr>
                        <a:t>https</a:t>
                      </a:r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  <a:hlinkClick r:id="rId4"/>
                        </a:rPr>
                        <a:t>://www.uis.edu.co/intranet/calidad/documentos/.../</a:t>
                      </a:r>
                      <a:r>
                        <a:rPr lang="es-ES" sz="1000" u="none" strike="noStrike" dirty="0" smtClean="0">
                          <a:effectLst/>
                          <a:latin typeface="Humanst521 BT" panose="020B0602020204020204" pitchFamily="34" charset="0"/>
                          <a:hlinkClick r:id="rId4"/>
                        </a:rPr>
                        <a:t>GTH.02.pdf</a:t>
                      </a:r>
                      <a:endParaRPr lang="es-ES" sz="1000" u="none" strike="noStrike" dirty="0" smtClean="0"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4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Otro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No </a:t>
                      </a:r>
                      <a:r>
                        <a:rPr lang="es-CO" sz="1000" u="none" strike="noStrike" dirty="0" smtClean="0">
                          <a:effectLst/>
                          <a:latin typeface="Humanst521 BT" panose="020B0602020204020204" pitchFamily="34" charset="0"/>
                        </a:rPr>
                        <a:t>aplica</a:t>
                      </a:r>
                      <a:endParaRPr lang="es-CO" sz="10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05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169250"/>
              </p:ext>
            </p:extLst>
          </p:nvPr>
        </p:nvGraphicFramePr>
        <p:xfrm>
          <a:off x="467544" y="1268760"/>
          <a:ext cx="8280001" cy="5400601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78258"/>
                <a:gridCol w="2391911"/>
                <a:gridCol w="210737"/>
                <a:gridCol w="210737"/>
                <a:gridCol w="210737"/>
                <a:gridCol w="210737"/>
                <a:gridCol w="3666884"/>
              </a:tblGrid>
              <a:tr h="34828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FASE DE DIAGNÓSTICO- ACTUALIZACIÓN MODELO ESTÁNDAR DE CONTROL INTERNO 2014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72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Elemento de Control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Productos Mínimos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ESTADO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696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No existe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Se encuentra en proceso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Está documentado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Evaluado / Revisado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Evidencia encontrada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4486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Desarrollo del Talento Humano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Manual de Funciones y competencias laborales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 dirty="0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https://www.uis.edu.co/</a:t>
                      </a:r>
                      <a:r>
                        <a:rPr lang="es-CO" sz="1000" u="sng" strike="noStrike" dirty="0" err="1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webUIS</a:t>
                      </a:r>
                      <a:r>
                        <a:rPr lang="es-CO" sz="1000" u="sng" strike="noStrike" dirty="0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/es/academia/.../cargosAdmin.pdf</a:t>
                      </a:r>
                      <a:endParaRPr lang="es-CO" sz="1000" b="1" i="0" u="sng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44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Plan Institucional de formación y capacitación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latin typeface="Humanst521 BT" panose="020B0602020204020204" pitchFamily="34" charset="0"/>
                          <a:hlinkClick r:id="rId3"/>
                        </a:rPr>
                        <a:t>https://www.uis.edu.co/intranet/calidad/documentos/.../CTH.04.pdf</a:t>
                      </a:r>
                      <a:endParaRPr lang="es-CO" sz="1000" b="1" i="0" u="sng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17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Programa de Inducción  y re-inducción realizado a los servidores vinculados a la entidad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latin typeface="Humanst521 BT" panose="020B0602020204020204" pitchFamily="34" charset="0"/>
                          <a:hlinkClick r:id="rId4"/>
                        </a:rPr>
                        <a:t>https://www.uis.edu.co/intranet/calidad/documentos/.../GTH.02.pdf</a:t>
                      </a:r>
                      <a:endParaRPr lang="es-CO" sz="1000" b="1" i="0" u="sng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17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Programa de reinducción en respuesta a cambios organizacionales, técnicos o normativos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latin typeface="Humanst521 BT" panose="020B0602020204020204" pitchFamily="34" charset="0"/>
                          <a:hlinkClick r:id="rId4"/>
                        </a:rPr>
                        <a:t>https://www.uis.edu.co/intranet/calidad/documentos/.../GTH.02.pdf</a:t>
                      </a:r>
                      <a:endParaRPr lang="es-CO" sz="1000" b="1" i="0" u="sng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97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Programa de Bienestar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 dirty="0">
                          <a:effectLst/>
                          <a:latin typeface="Humanst521 BT" panose="020B0602020204020204" pitchFamily="34" charset="0"/>
                          <a:hlinkClick r:id="rId5"/>
                        </a:rPr>
                        <a:t>https://www.uis.edu.co/</a:t>
                      </a:r>
                      <a:r>
                        <a:rPr lang="es-CO" sz="1000" u="sng" strike="noStrike" dirty="0" err="1">
                          <a:effectLst/>
                          <a:latin typeface="Humanst521 BT" panose="020B0602020204020204" pitchFamily="34" charset="0"/>
                          <a:hlinkClick r:id="rId5"/>
                        </a:rPr>
                        <a:t>webUIS</a:t>
                      </a:r>
                      <a:r>
                        <a:rPr lang="es-CO" sz="1000" u="sng" strike="noStrike" dirty="0">
                          <a:effectLst/>
                          <a:latin typeface="Humanst521 BT" panose="020B0602020204020204" pitchFamily="34" charset="0"/>
                          <a:hlinkClick r:id="rId5"/>
                        </a:rPr>
                        <a:t>/es/administración/.../factor7.pdf</a:t>
                      </a:r>
                      <a:endParaRPr lang="es-CO" sz="1000" b="1" i="0" u="sng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67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Plan incentivos </a:t>
                      </a:r>
                      <a:endParaRPr lang="es-CO" sz="1000" b="0" i="0" u="none" strike="noStrike">
                        <a:solidFill>
                          <a:srgbClr val="00206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 dirty="0">
                          <a:effectLst/>
                          <a:latin typeface="Humanst521 BT" panose="020B0602020204020204" pitchFamily="34" charset="0"/>
                          <a:hlinkClick r:id="rId6"/>
                        </a:rPr>
                        <a:t>https://www.uis.edu.co/.../es/.../</a:t>
                      </a:r>
                      <a:r>
                        <a:rPr lang="es-CO" sz="1000" u="sng" strike="noStrike" dirty="0" err="1">
                          <a:effectLst/>
                          <a:latin typeface="Humanst521 BT" panose="020B0602020204020204" pitchFamily="34" charset="0"/>
                          <a:hlinkClick r:id="rId6"/>
                        </a:rPr>
                        <a:t>vicerrectoriaAcademica</a:t>
                      </a:r>
                      <a:r>
                        <a:rPr lang="es-CO" sz="1000" u="sng" strike="noStrike" dirty="0">
                          <a:effectLst/>
                          <a:latin typeface="Humanst521 BT" panose="020B0602020204020204" pitchFamily="34" charset="0"/>
                          <a:hlinkClick r:id="rId6"/>
                        </a:rPr>
                        <a:t>/CIARP.html</a:t>
                      </a:r>
                      <a:endParaRPr lang="es-CO" sz="1000" b="1" i="0" u="sng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75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Procesos meritocráticos de cargos directivos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Elección democrática por escuelas </a:t>
                      </a:r>
                      <a:endParaRPr lang="es-CO" sz="10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17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Mecanismos de evaluación del desempeño acorde a la normatividad que aplique la entidad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 dirty="0">
                          <a:effectLst/>
                          <a:latin typeface="Humanst521 BT" panose="020B0602020204020204" pitchFamily="34" charset="0"/>
                          <a:hlinkClick r:id="rId7"/>
                        </a:rPr>
                        <a:t>https://www.uis.edu.co/intranet/calidad/calidad.html</a:t>
                      </a:r>
                      <a:endParaRPr lang="es-CO" sz="1000" b="1" i="0" u="sng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72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Otro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No aplica </a:t>
                      </a:r>
                      <a:endParaRPr lang="es-CO" sz="10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319" marR="7319" marT="7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45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29502"/>
              </p:ext>
            </p:extLst>
          </p:nvPr>
        </p:nvGraphicFramePr>
        <p:xfrm>
          <a:off x="457200" y="1317625"/>
          <a:ext cx="8280002" cy="4223083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77056"/>
                <a:gridCol w="2426972"/>
                <a:gridCol w="213832"/>
                <a:gridCol w="213832"/>
                <a:gridCol w="213832"/>
                <a:gridCol w="213832"/>
                <a:gridCol w="3720646"/>
              </a:tblGrid>
              <a:tr h="34151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FASE DE DIAGNÓSTICO- ACTUALIZACIÓN MODELO ESTÁNDAR DE CONTROL INTERNO 2014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665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Elemento de Control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Productos Mínimos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ESTADO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410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No existe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Se encuentra en proceso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Está documentado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Evaluado / Revisado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Evidencia encontrada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318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Planes, Programas y Proyectos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Misión, visión y Objetivos Institucionales adoptados y divulgados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http://www.uis.edu.co/webUIS/es/acercaUis/index.html</a:t>
                      </a:r>
                      <a:endParaRPr lang="es-CO" sz="1000" b="1" i="0" u="none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97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Documentos que soporten la revisión sobre necesidades de los usuarios, legales y de presupuesto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  <a:hlinkClick r:id="rId3"/>
                        </a:rPr>
                        <a:t>https://www.uis.edu.co/intranet/calidad/calidad.html</a:t>
                      </a:r>
                      <a:endParaRPr lang="es-CO" sz="1000" b="1" i="0" u="none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31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Planes operativos con cronograma y responsables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  <a:hlinkClick r:id="rId4"/>
                        </a:rPr>
                        <a:t>www.uis.edu.co/webUIS/es/.../programaGestionRectoralPGR.PDF</a:t>
                      </a:r>
                      <a:endParaRPr lang="es-CO" sz="1000" b="1" i="0" u="none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146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Fichas de indicadores para medir el avance en la planeación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  <a:hlinkClick r:id="rId5"/>
                        </a:rPr>
                        <a:t>https://www.uis.edu.co/intranet/calidad/documentos/SEGUIMIENTO_INSTITUCIONAL/guias/GSE.01.pdf</a:t>
                      </a:r>
                      <a:endParaRPr lang="es-CO" sz="1000" b="1" i="0" u="none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97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Proceso de seguimiento y evaluación que incluya la satisfacción del cliente y partes interesadas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  <a:hlinkClick r:id="rId4"/>
                        </a:rPr>
                        <a:t>www.uis.edu.co/</a:t>
                      </a:r>
                      <a:r>
                        <a:rPr lang="es-CO" sz="1000" u="none" strike="noStrike" dirty="0" err="1">
                          <a:effectLst/>
                          <a:latin typeface="Humanst521 BT" panose="020B0602020204020204" pitchFamily="34" charset="0"/>
                          <a:hlinkClick r:id="rId4"/>
                        </a:rPr>
                        <a:t>webUIS</a:t>
                      </a:r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  <a:hlinkClick r:id="rId4"/>
                        </a:rPr>
                        <a:t>/es/.../programaGestionRectoralPGR.PDF</a:t>
                      </a:r>
                      <a:endParaRPr lang="es-CO" sz="10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65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otro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No aplica </a:t>
                      </a:r>
                      <a:endParaRPr lang="es-CO" sz="10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111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125206"/>
              </p:ext>
            </p:extLst>
          </p:nvPr>
        </p:nvGraphicFramePr>
        <p:xfrm>
          <a:off x="395536" y="1268760"/>
          <a:ext cx="8279999" cy="5214034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31755"/>
                <a:gridCol w="2408015"/>
                <a:gridCol w="212161"/>
                <a:gridCol w="212161"/>
                <a:gridCol w="212161"/>
                <a:gridCol w="212161"/>
                <a:gridCol w="3691585"/>
              </a:tblGrid>
              <a:tr h="34092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FASE DE DIAGNÓSTICO- ACTUALIZACIÓN MODELO ESTÁNDAR DE CONTROL INTERNO 2014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663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Elemento de Control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Productos Mínimos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ESTADO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385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No existe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Se encuentra en proceso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Está documentado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Evaluado / Revisado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Evidencia encontrada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7653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Modelo de Operación por Procesos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Caracterizaciones de proceso elaboradas y divulgadas a todos los funcionarios de la entidad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https://www.uis.edu.co/intranet/calidad/calidad.html</a:t>
                      </a:r>
                      <a:endParaRPr lang="es-CO" sz="1000" b="1" i="0" u="sng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89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Mapa de procesos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https://www.uis.edu.co/intranet/calidad/calidad.html</a:t>
                      </a:r>
                      <a:endParaRPr lang="es-CO" sz="1000" b="1" i="0" u="sng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1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Indicadores por proceso para realizar la medición correspondiente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 dirty="0">
                          <a:effectLst/>
                          <a:latin typeface="Humanst521 BT" panose="020B0602020204020204" pitchFamily="34" charset="0"/>
                          <a:hlinkClick r:id="rId3"/>
                        </a:rPr>
                        <a:t>https://www.uis.edu.co/intranet/calidad/documentos/indicadoresDesempenoProcesosSGI_2013.pdf</a:t>
                      </a:r>
                      <a:endParaRPr lang="es-CO" sz="1000" b="1" i="0" u="sng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26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Actas de reuniones u otro soporte para revisiones o ajustes a los procesos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CADA PROCESO </a:t>
                      </a:r>
                      <a:endParaRPr lang="es-CO" sz="10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73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Procedimientos diseñados de acuerdo a las actividades que desarrollan los procesos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 dirty="0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https://www.uis.edu.co/intranet/calidad/calidad.html</a:t>
                      </a:r>
                      <a:endParaRPr lang="es-CO" sz="1000" b="1" i="0" u="sng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89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Actas u otro documentos que soporte la divulgación de los procedimientos a todos los funcionarios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CIRCULARES UBICADAS EN LA PÁGINA WEB </a:t>
                      </a:r>
                      <a:endParaRPr lang="es-ES" sz="10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73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Documentos u otros soportes que evidencian el seguimiento a los controles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Informes de desempeño digital ubicados en la coordinación HSEQ, bajo la </a:t>
                      </a:r>
                      <a:r>
                        <a:rPr lang="es-ES" sz="1000" u="none" strike="noStrike" dirty="0" smtClean="0">
                          <a:effectLst/>
                          <a:latin typeface="Humanst521 BT" panose="020B0602020204020204" pitchFamily="34" charset="0"/>
                        </a:rPr>
                        <a:t>responsabilidad </a:t>
                      </a:r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de la Coordinadora </a:t>
                      </a:r>
                      <a:endParaRPr lang="es-ES" sz="10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630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Otro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No aplica </a:t>
                      </a:r>
                      <a:endParaRPr lang="es-CO" sz="10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493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620328"/>
              </p:ext>
            </p:extLst>
          </p:nvPr>
        </p:nvGraphicFramePr>
        <p:xfrm>
          <a:off x="395536" y="1772816"/>
          <a:ext cx="8280000" cy="3722821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29843"/>
                <a:gridCol w="2374022"/>
                <a:gridCol w="209166"/>
                <a:gridCol w="209166"/>
                <a:gridCol w="209166"/>
                <a:gridCol w="209166"/>
                <a:gridCol w="3639471"/>
              </a:tblGrid>
              <a:tr h="49295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FASE DE DIAGNÓSTICO- ACTUALIZACIÓN MODELO ESTÁNDAR DE CONTROL INTERNO 2014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04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Elemento de Control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Productos Mínimos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ESTADO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62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No existe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Se encuentra en proceso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Está documentado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Evaluado / Revisado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Evidencia encontrada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379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Estructura organizacional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Evidencias que soporten la comunicación a todo el personal para la sensibilizar la relación entre la estructura y los procesos de la entidad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https://www.uis.edu.co/intranet/calidad/documentos/direccion%20institucional/MANUAL%20DE%20CALIDAD/MDI.01.pdf</a:t>
                      </a:r>
                      <a:endParaRPr lang="es-CO" sz="1000" b="1" i="0" u="sng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8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Otro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No aplica </a:t>
                      </a:r>
                      <a:endParaRPr lang="es-CO" sz="10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183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83657"/>
              </p:ext>
            </p:extLst>
          </p:nvPr>
        </p:nvGraphicFramePr>
        <p:xfrm>
          <a:off x="457200" y="1482723"/>
          <a:ext cx="8280000" cy="4140823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37079"/>
                <a:gridCol w="2371514"/>
                <a:gridCol w="208945"/>
                <a:gridCol w="208945"/>
                <a:gridCol w="208945"/>
                <a:gridCol w="208945"/>
                <a:gridCol w="3635627"/>
              </a:tblGrid>
              <a:tr h="37285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FASE DE DIAGNÓSTICO- ACTUALIZACIÓN MODELO ESTÁNDAR DE CONTROL INTERNO 2014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1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Elemento de Control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Productos Mínimos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ESTADO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635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No existe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Se encuentra en proceso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Está documentado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Evaluado / Revisado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Evidencia encontrada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4931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Indicadores de Gestión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Fichas de indicadores donde se registra y hace seguimiento a la gestión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Hoja de vida de indicadores SGI por proceso.</a:t>
                      </a:r>
                      <a:b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</a:br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Protocolos de indicadores del Plan de Desarrollo Institucional, </a:t>
                      </a:r>
                      <a:b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</a:br>
                      <a:endParaRPr lang="es-CO" sz="1000" b="1" i="0" u="none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913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Cuadros de control para seguimiento a los indicadores clave de los procesos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Informe de desempeño / hoja de vida de indicadores SGI:</a:t>
                      </a:r>
                      <a:b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</a:br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http://</a:t>
                      </a:r>
                      <a:r>
                        <a:rPr lang="es-ES" sz="1000" u="none" strike="noStrike" dirty="0" smtClean="0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www.uis.edu.co/webUIS/es/sistemaGestionIntegrado/sistemaGestionCalidad/indicadoresSGC.html</a:t>
                      </a:r>
                      <a:endParaRPr lang="es-ES" sz="1000" u="none" strike="noStrike" dirty="0" smtClean="0">
                        <a:effectLst/>
                        <a:latin typeface="Humanst521 BT" panose="020B0602020204020204" pitchFamily="34" charset="0"/>
                      </a:endParaRPr>
                    </a:p>
                    <a:p>
                      <a:pPr algn="ctr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/>
                      </a:r>
                      <a:b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</a:br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Indicadores del PDI: http://www.uis.edu.co/planeacionUIS/ </a:t>
                      </a:r>
                      <a:r>
                        <a:rPr lang="es-ES" sz="1000" u="none" strike="noStrike" dirty="0" smtClean="0">
                          <a:effectLst/>
                          <a:latin typeface="Humanst521 BT" panose="020B0602020204020204" pitchFamily="34" charset="0"/>
                        </a:rPr>
                        <a:t>menú</a:t>
                      </a:r>
                    </a:p>
                    <a:p>
                      <a:pPr algn="ctr" fontAlgn="ctr"/>
                      <a:r>
                        <a:rPr lang="es-ES" sz="1000" u="none" strike="noStrike" dirty="0" smtClean="0">
                          <a:effectLst/>
                          <a:latin typeface="Humanst521 BT" panose="020B0602020204020204" pitchFamily="34" charset="0"/>
                        </a:rPr>
                        <a:t>Planeación </a:t>
                      </a:r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Estratégica, opción Indicadores </a:t>
                      </a:r>
                      <a:r>
                        <a:rPr lang="es-ES" sz="1000" u="none" strike="noStrike" dirty="0" smtClean="0">
                          <a:effectLst/>
                          <a:latin typeface="Humanst521 BT" panose="020B0602020204020204" pitchFamily="34" charset="0"/>
                        </a:rPr>
                        <a:t>PDI</a:t>
                      </a:r>
                      <a:endParaRPr lang="es-ES" sz="10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8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Otro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No aplica </a:t>
                      </a:r>
                      <a:endParaRPr lang="es-CO" sz="10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121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134140"/>
              </p:ext>
            </p:extLst>
          </p:nvPr>
        </p:nvGraphicFramePr>
        <p:xfrm>
          <a:off x="395536" y="1268760"/>
          <a:ext cx="8280002" cy="5333517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81731"/>
                <a:gridCol w="2264398"/>
                <a:gridCol w="221210"/>
                <a:gridCol w="221210"/>
                <a:gridCol w="221210"/>
                <a:gridCol w="221210"/>
                <a:gridCol w="3849033"/>
              </a:tblGrid>
              <a:tr h="23554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FASE DE DIAGNÓSTICO- ACTUALIZACIÓN MODELO ESTÁNDAR DE CONTROL INTERNO 2014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47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Elemento de Control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Productos Mínimos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ESTADO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584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No existe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Se encuentra en proceso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Está documentado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Evaluado / Revisado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Evidencia encontrada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0858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Humanst521 BT" panose="020B0602020204020204" pitchFamily="34" charset="0"/>
                        </a:rPr>
                        <a:t>Políticas de Operación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  <a:t>Documento que contiene las políticas de operación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  <a:t>Estatuto General: http://www.uis.edu.co/webUIS/es/acercaUis/reglamentos.html</a:t>
                      </a:r>
                      <a:b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</a:br>
                      <a: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  <a:t>Proyecto Institucional:  http://www.uis.edu.co/webUIS/es/acercaUis/proyectoInstitucional.pdf</a:t>
                      </a:r>
                      <a:b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</a:br>
                      <a: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  <a:t>Plan de Desarrollo Institucional: http://www.uis.edu.co/webUIS/es/administracion/rectoria/documentos/planDesarrollo.pdf </a:t>
                      </a:r>
                      <a:b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</a:br>
                      <a: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  <a:t>Políticas del Sistema Integrado de Gestión:</a:t>
                      </a:r>
                      <a:b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</a:br>
                      <a: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  <a:t>http://www.uis.edu.co/webUIS/es/sistemaGestionIntegrado/sistemaGestionCalidad/politicaObjetivosSGC.html</a:t>
                      </a:r>
                      <a:b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</a:br>
                      <a: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  <a:t>https://www.uis.edu.co/intranet/calidad/calidad.html</a:t>
                      </a:r>
                      <a:b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</a:br>
                      <a: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  <a:t>Política de Investigación: http://www.uis.edu.co/webUIS/es/investigacionExtension/normativaInvestigacion/index.html</a:t>
                      </a:r>
                      <a:b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</a:br>
                      <a: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  <a:t>Política de Extensión:</a:t>
                      </a:r>
                      <a:b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</a:br>
                      <a: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  <a:t>http://www.uis.edu.co/webUIS/es/investigacionExtension/extension/index.html</a:t>
                      </a:r>
                      <a:b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</a:br>
                      <a:endParaRPr lang="es-ES" sz="9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285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  <a:t>Actas u otro documentos que soporte la divulgación de las políticas de operación a todos los funcionarios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  <a:t>http://www.uis.edu.co/webUIS/es/sistemaGestionIntegrado/cartillaInduccion/index.html#/0</a:t>
                      </a:r>
                      <a:b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</a:br>
                      <a: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  <a:t>Acceso a los documentos internos (actas, resoluciones y acuerdos) a través de la intranet:</a:t>
                      </a:r>
                      <a:b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</a:br>
                      <a: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  <a:t>http://192.168.37.162/documentos/ConsultasSecretariaGeneral/ConsultaGeneral.aspx</a:t>
                      </a:r>
                      <a:endParaRPr lang="es-ES" sz="9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26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Otro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Humanst521 BT" panose="020B0602020204020204" pitchFamily="34" charset="0"/>
                        </a:rPr>
                        <a:t>No aplica </a:t>
                      </a:r>
                      <a:endParaRPr lang="es-CO" sz="9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3" marR="6133" marT="61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73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715982"/>
              </p:ext>
            </p:extLst>
          </p:nvPr>
        </p:nvGraphicFramePr>
        <p:xfrm>
          <a:off x="467544" y="1484784"/>
          <a:ext cx="8280000" cy="4232956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37079"/>
                <a:gridCol w="2371514"/>
                <a:gridCol w="208945"/>
                <a:gridCol w="208945"/>
                <a:gridCol w="208945"/>
                <a:gridCol w="208945"/>
                <a:gridCol w="3635627"/>
              </a:tblGrid>
              <a:tr h="34151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FASE DE DIAGNÓSTICO- ACTUALIZACIÓN MODELO ESTÁNDAR DE CONTROL INTERNO 2014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665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Elemento de Control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Productos Mínimos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ESTADO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410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No existe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Se encuentra en proceso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Está documentado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Evaluado / Revisado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Evidencia encontrada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9473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Administración del Riesgo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Definición desde la Alta Dirección de la política de administración del Riesgo, donde se incluya la metodología a utilizar para su desarrollo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MSE-01 MANUAL ADMINISTRACION DEL RIESGO</a:t>
                      </a:r>
                      <a:endParaRPr lang="es-ES" sz="1000" b="1" i="0" u="none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31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Mapas de Riesgo por procesos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https://www.uis.edu.co/intranet/calidad/calidad.html</a:t>
                      </a:r>
                      <a:endParaRPr lang="es-CO" sz="1000" b="1" i="0" u="sng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65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Mapa Institucional de Riesgos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No existe </a:t>
                      </a:r>
                      <a:endParaRPr lang="es-CO" sz="1000" b="1" i="0" u="none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97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Actas u otro documento que soporte la divulgación de los mapas de riesgos a todos los funcionarios de la entidad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https://www.uis.edu.co/intranet/calidad/calidad.html</a:t>
                      </a:r>
                      <a:endParaRPr lang="es-CO" sz="1000" b="1" i="0" u="sng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97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Documentos u otros soportes que evidencian el seguimiento a los controles establecidos para los riesgos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 dirty="0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https://www.uis.edu.co/intranet/calidad/calidad.html</a:t>
                      </a:r>
                      <a:endParaRPr lang="es-CO" sz="1000" b="1" i="0" u="sng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65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Otro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No aplica </a:t>
                      </a:r>
                      <a:endParaRPr lang="es-CO" sz="10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837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28174"/>
              </p:ext>
            </p:extLst>
          </p:nvPr>
        </p:nvGraphicFramePr>
        <p:xfrm>
          <a:off x="467544" y="1268760"/>
          <a:ext cx="8280002" cy="5319937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27627"/>
                <a:gridCol w="2374792"/>
                <a:gridCol w="209233"/>
                <a:gridCol w="209233"/>
                <a:gridCol w="209233"/>
                <a:gridCol w="209233"/>
                <a:gridCol w="3640651"/>
              </a:tblGrid>
              <a:tr h="33237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FASE DE DIAGNÓSTICO- ACTUALIZACIÓN MODELO ESTÁNDAR DE CONTROL INTERNO 2014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14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Elemento de Control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Productos Mínimos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ESTADO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024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No existe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Se encuentra en proceso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Está documentado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Evaluado / Revisado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Evidencia encontrada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4853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Autoevaluación Institucional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Documentos soporte sobre aplicación de encuestas de autoevaluación de los procesos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https://www.uis.edu.co/webUIS/es/administracion/rectoria/documentos/Anexos_InformeAutoevalucionInstitucional_UIS_Junio%20de%202013.pdf</a:t>
                      </a:r>
                      <a:endParaRPr lang="es-CO" sz="1000" b="1" i="0" u="sng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566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Documentos soporte sobre la realización de talleres de autoevaluación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https://www.uis.edu.co/webUIS/es/administracion/rectoria/documentos/Anexos_InformeAutoevalucionInstitucional_UIS_Junio%20de%202013.pdf</a:t>
                      </a:r>
                      <a:endParaRPr lang="es-CO" sz="1000" b="1" i="0" u="sng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04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Informes u otros soportes de informes de autoevaluación realizados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latin typeface="Humanst521 BT" panose="020B0602020204020204" pitchFamily="34" charset="0"/>
                          <a:hlinkClick r:id="rId3"/>
                        </a:rPr>
                        <a:t>https://www.uis.edu.co/webUIS/es/administracion/rectoria/documentos/InformeAutoevalucionInstitucional_UIS_Junio%20de%202013.pdf</a:t>
                      </a:r>
                      <a:endParaRPr lang="es-CO" sz="1000" b="1" i="0" u="sng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85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Informe sobre el análisis de los indicadores por proceso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latin typeface="Humanst521 BT" panose="020B0602020204020204" pitchFamily="34" charset="0"/>
                          <a:hlinkClick r:id="rId3"/>
                        </a:rPr>
                        <a:t>https://www.uis.edu.co/webUIS/es/administracion/rectoria/documentos/InformeAutoevalucionInstitucional_UIS_Junio%20de%202013.pdf</a:t>
                      </a:r>
                      <a:endParaRPr lang="es-CO" sz="1000" b="1" i="0" u="sng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281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Informe de Gestión por proceso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 dirty="0">
                          <a:effectLst/>
                          <a:latin typeface="Humanst521 BT" panose="020B0602020204020204" pitchFamily="34" charset="0"/>
                          <a:hlinkClick r:id="rId3"/>
                        </a:rPr>
                        <a:t>https://www.uis.edu.co/webUIS/es/administracion/rectoria/documentos/InformeAutoevalucionInstitucional_UIS_Junio%20de%202013.pdf</a:t>
                      </a:r>
                      <a:endParaRPr lang="es-CO" sz="1000" b="1" i="0" u="sng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4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Otro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No aplica </a:t>
                      </a:r>
                      <a:endParaRPr lang="es-CO" sz="10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7128" marR="7128" marT="71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643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804846"/>
              </p:ext>
            </p:extLst>
          </p:nvPr>
        </p:nvGraphicFramePr>
        <p:xfrm>
          <a:off x="467544" y="1556792"/>
          <a:ext cx="8280000" cy="4472971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31019"/>
                <a:gridCol w="2131019"/>
                <a:gridCol w="187756"/>
                <a:gridCol w="187756"/>
                <a:gridCol w="187756"/>
                <a:gridCol w="187756"/>
                <a:gridCol w="3266938"/>
              </a:tblGrid>
              <a:tr h="34151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FASE DE DIAGNÓSTICO- ACTUALIZACIÓN MODELO ESTÁNDAR DE CONTROL INTERNO 2014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665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Elemento de Control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Productos Mínimos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ESTADO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410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No existe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Se encuentra en proceso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Está documentado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Evaluado / Revisado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Evidencia encontrada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810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Auditoría Interna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Informes pormenorizados de la vigencia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http://www.uis.edu.co/webUIS/es/administracion/controlGestion/informesSCI.html</a:t>
                      </a:r>
                      <a:endParaRPr lang="es-CO" sz="1000" b="1" i="0" u="sng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31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Resultado Informe Ejecutivo Anual realizado ante el DAFP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http://www.uis.edu.co/webUIS/es/administracion/controlGestion/informesSCI.html</a:t>
                      </a:r>
                      <a:endParaRPr lang="es-CO" sz="1000" b="1" i="0" u="sng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247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Procedimiento para auditoria interna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latin typeface="Humanst521 BT" panose="020B0602020204020204" pitchFamily="34" charset="0"/>
                          <a:hlinkClick r:id="rId3"/>
                        </a:rPr>
                        <a:t>https://www.uis.edu.co/intranet/calidad/documentos/SEGUIMIENTO_INSTITUCIONAL/procedimientos/PSE.01.pdf</a:t>
                      </a:r>
                      <a:endParaRPr lang="es-CO" sz="1000" b="1" i="0" u="sng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97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Humanst521 BT" panose="020B0602020204020204" pitchFamily="34" charset="0"/>
                        </a:rPr>
                        <a:t>Programa Anual de Auditorias </a:t>
                      </a:r>
                      <a:r>
                        <a:rPr lang="pt-BR" sz="1000" u="none" strike="noStrike" dirty="0" err="1">
                          <a:effectLst/>
                          <a:latin typeface="Humanst521 BT" panose="020B0602020204020204" pitchFamily="34" charset="0"/>
                        </a:rPr>
                        <a:t>Aprobado</a:t>
                      </a:r>
                      <a:r>
                        <a:rPr lang="pt-BR" sz="1000" u="none" strike="noStrike" dirty="0">
                          <a:effectLst/>
                          <a:latin typeface="Humanst521 BT" panose="020B0602020204020204" pitchFamily="34" charset="0"/>
                        </a:rPr>
                        <a:t>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 Formato Programa anual de auditorias internas de los sistemas de Gestión  FSE-01</a:t>
                      </a:r>
                      <a:endParaRPr lang="es-CO" sz="1000" b="1" i="0" u="none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14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Informe de auditorias realizadas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Se encuentran en </a:t>
                      </a:r>
                      <a:r>
                        <a:rPr lang="es-ES" sz="1000" u="none" strike="noStrike" dirty="0" smtClean="0">
                          <a:effectLst/>
                          <a:latin typeface="Humanst521 BT" panose="020B0602020204020204" pitchFamily="34" charset="0"/>
                        </a:rPr>
                        <a:t>físico </a:t>
                      </a:r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y digital en la </a:t>
                      </a:r>
                      <a:r>
                        <a:rPr lang="es-ES" sz="1000" u="none" strike="noStrike" dirty="0" smtClean="0">
                          <a:effectLst/>
                          <a:latin typeface="Humanst521 BT" panose="020B0602020204020204" pitchFamily="34" charset="0"/>
                        </a:rPr>
                        <a:t>Dirección </a:t>
                      </a:r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de Control Interno y Evaluación de Gestión </a:t>
                      </a:r>
                      <a:endParaRPr lang="es-ES" sz="10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65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Otro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No aplica</a:t>
                      </a:r>
                      <a:endParaRPr lang="es-CO" sz="10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2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latin typeface="Humanst521 BT" panose="020B0602020204020204" pitchFamily="34" charset="0"/>
              </a:rPr>
              <a:t>CONTENIDO </a:t>
            </a:r>
            <a:endParaRPr lang="es-CO" dirty="0">
              <a:latin typeface="Humanst521 BT" panose="020B0602020204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dirty="0"/>
              <a:t>Introducción</a:t>
            </a:r>
          </a:p>
          <a:p>
            <a:r>
              <a:rPr lang="es-CO" dirty="0"/>
              <a:t>1. Objetivo</a:t>
            </a:r>
          </a:p>
          <a:p>
            <a:r>
              <a:rPr lang="es-CO" dirty="0"/>
              <a:t>2. Alcance</a:t>
            </a:r>
          </a:p>
          <a:p>
            <a:r>
              <a:rPr lang="es-CO" dirty="0" smtClean="0"/>
              <a:t>3. Nueva Estructura de Control</a:t>
            </a:r>
            <a:endParaRPr lang="es-CO" dirty="0"/>
          </a:p>
          <a:p>
            <a:r>
              <a:rPr lang="es-CO" dirty="0" smtClean="0"/>
              <a:t>4. Fase de Conocimiento </a:t>
            </a:r>
          </a:p>
          <a:p>
            <a:r>
              <a:rPr lang="es-CO" dirty="0" smtClean="0"/>
              <a:t>5. Fase de Diagnóstico </a:t>
            </a:r>
          </a:p>
          <a:p>
            <a:r>
              <a:rPr lang="es-CO" dirty="0" smtClean="0"/>
              <a:t>6. Fase de Planeación de la actualización </a:t>
            </a:r>
          </a:p>
          <a:p>
            <a:r>
              <a:rPr lang="es-CO" dirty="0" smtClean="0"/>
              <a:t>7. Fase de Ejecución y Seguimiento </a:t>
            </a:r>
          </a:p>
          <a:p>
            <a:r>
              <a:rPr lang="es-CO" dirty="0" smtClean="0"/>
              <a:t>8. Fase de Cierre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058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335074"/>
              </p:ext>
            </p:extLst>
          </p:nvPr>
        </p:nvGraphicFramePr>
        <p:xfrm>
          <a:off x="457200" y="1909762"/>
          <a:ext cx="8280000" cy="3960000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37079"/>
                <a:gridCol w="2371514"/>
                <a:gridCol w="208945"/>
                <a:gridCol w="208945"/>
                <a:gridCol w="208945"/>
                <a:gridCol w="208945"/>
                <a:gridCol w="3635627"/>
              </a:tblGrid>
              <a:tr h="52248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FASE DE DIAGNÓSTICO- ACTUALIZACIÓN MODELO ESTÁNDAR DE CONTROL INTERNO 2014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548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Elemento de Control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Productos Mínimos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ESTADO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146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No existe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Se encuentra en proceso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Está documentado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Evaluado / Revisado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Evidencia encontrada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8619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Planes de Mejoramientos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Herramienta definida para la construcción del plan de mejoramiento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Instructivo para la construcción del Plan de Mejoramiento</a:t>
                      </a:r>
                      <a:endParaRPr lang="es-ES" sz="1000" b="1" i="0" u="none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22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Documentos que evidencian el seguimiento a los planes de mejoramiento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ARCHIVO DIRECCIÓN DE CONTROL INTERNO Y EVALUACIÓN DE GESTIÓN </a:t>
                      </a:r>
                      <a:endParaRPr lang="es-ES" sz="1000" b="1" i="0" u="none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956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Otro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No aplica </a:t>
                      </a:r>
                      <a:endParaRPr lang="es-CO" sz="10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30" marR="8330" marT="83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455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628459"/>
              </p:ext>
            </p:extLst>
          </p:nvPr>
        </p:nvGraphicFramePr>
        <p:xfrm>
          <a:off x="107504" y="1196752"/>
          <a:ext cx="8856982" cy="5538061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79517"/>
                <a:gridCol w="2279517"/>
                <a:gridCol w="200839"/>
                <a:gridCol w="200839"/>
                <a:gridCol w="200839"/>
                <a:gridCol w="200839"/>
                <a:gridCol w="3494592"/>
              </a:tblGrid>
              <a:tr h="30005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FASE DE DIAGNÓSTICO- ACTUALIZACIÓN MODELO ESTÁNDAR DE CONTROL INTERNO 2014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63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Elemento de Control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Productos Mínimos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ESTADO 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0176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No existe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Se encuentra en proceso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Está documentado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Evaluado / Revisado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Evidencia encontrada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22526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Humanst521 BT" panose="020B0602020204020204" pitchFamily="34" charset="0"/>
                        </a:rPr>
                        <a:t>Información y comunicación externa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Humanst521 BT" panose="020B0602020204020204" pitchFamily="34" charset="0"/>
                        </a:rPr>
                        <a:t>Mecanismos para recepción, registro y atención de sugerencias, recomendaciones peticiones, quejas o reclamos por parte de la ciudadanía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sng" strike="noStrike" dirty="0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https://www.uis.edu.co/sipqrsPublico/home.seam</a:t>
                      </a:r>
                      <a:endParaRPr lang="es-CO" sz="900" b="1" i="0" u="sng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909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Humanst521 BT" panose="020B0602020204020204" pitchFamily="34" charset="0"/>
                        </a:rPr>
                        <a:t>Mecanismos de consulta para la obtención de información requerida para la gestión de la entidad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  <a:t>Preguntas Frecuentes y Procedimientos en intranet</a:t>
                      </a:r>
                      <a:endParaRPr lang="es-ES" sz="9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37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Humanst521 BT" panose="020B0602020204020204" pitchFamily="34" charset="0"/>
                        </a:rPr>
                        <a:t>Publicación en la pagina web de la información relacionada con la planeación institucional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sng" strike="noStrike" dirty="0">
                          <a:effectLst/>
                          <a:latin typeface="Humanst521 BT" panose="020B0602020204020204" pitchFamily="34" charset="0"/>
                          <a:hlinkClick r:id="rId3"/>
                        </a:rPr>
                        <a:t>www.uis.edu.co/planeacionUIS/</a:t>
                      </a:r>
                      <a:endParaRPr lang="es-CO" sz="900" b="1" i="0" u="sng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909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Humanst521 BT" panose="020B0602020204020204" pitchFamily="34" charset="0"/>
                        </a:rPr>
                        <a:t>Publicación en la pagina web de los formularios oficiales relacionados con trámites de los ciudadanos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sng" strike="noStrike" dirty="0">
                          <a:effectLst/>
                          <a:latin typeface="Humanst521 BT" panose="020B0602020204020204" pitchFamily="34" charset="0"/>
                          <a:hlinkClick r:id="rId4"/>
                        </a:rPr>
                        <a:t>http://www.uis.edu.co/webUIS/es/tramitesServicios/index.html</a:t>
                      </a:r>
                      <a:endParaRPr lang="es-CO" sz="900" b="1" i="0" u="sng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909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Humanst521 BT" panose="020B0602020204020204" pitchFamily="34" charset="0"/>
                        </a:rPr>
                        <a:t>Lineamientos de planeación establecidas para llevar a cabo el proceso de rendición de cuentas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sng" strike="noStrike" dirty="0">
                          <a:effectLst/>
                          <a:latin typeface="Humanst521 BT" panose="020B0602020204020204" pitchFamily="34" charset="0"/>
                          <a:hlinkClick r:id="rId5"/>
                        </a:rPr>
                        <a:t>www.uis.edu.co/</a:t>
                      </a:r>
                      <a:r>
                        <a:rPr lang="es-CO" sz="900" u="sng" strike="noStrike" dirty="0" err="1">
                          <a:effectLst/>
                          <a:latin typeface="Humanst521 BT" panose="020B0602020204020204" pitchFamily="34" charset="0"/>
                          <a:hlinkClick r:id="rId5"/>
                        </a:rPr>
                        <a:t>webUIS</a:t>
                      </a:r>
                      <a:r>
                        <a:rPr lang="es-CO" sz="900" u="sng" strike="noStrike" dirty="0">
                          <a:effectLst/>
                          <a:latin typeface="Humanst521 BT" panose="020B0602020204020204" pitchFamily="34" charset="0"/>
                          <a:hlinkClick r:id="rId5"/>
                        </a:rPr>
                        <a:t>/es/.../rectoría/rendicionCuentas_13.html</a:t>
                      </a:r>
                      <a:endParaRPr lang="es-CO" sz="900" b="1" i="0" u="sng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37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Humanst521 BT" panose="020B0602020204020204" pitchFamily="34" charset="0"/>
                        </a:rPr>
                        <a:t>Actas u otros documentos que soporten la realización de procesos de rendición de cuentas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sng" strike="noStrike" dirty="0">
                          <a:effectLst/>
                          <a:latin typeface="Humanst521 BT" panose="020B0602020204020204" pitchFamily="34" charset="0"/>
                          <a:hlinkClick r:id="rId6"/>
                        </a:rPr>
                        <a:t>http://www.uis.edu.co/webUIS/es/administracion/rectoria/documentos/rendicionDeCuentas2013/pdi2008_2018.pdf</a:t>
                      </a:r>
                      <a:endParaRPr lang="es-CO" sz="900" b="1" i="0" u="sng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37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  <a:t>Publicación en pagina web de los resultados de la ultima rendición de cuentas realizada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sng" strike="noStrike" dirty="0">
                          <a:effectLst/>
                          <a:latin typeface="Humanst521 BT" panose="020B0602020204020204" pitchFamily="34" charset="0"/>
                          <a:hlinkClick r:id="rId7"/>
                        </a:rPr>
                        <a:t>http://www.uis.edu.co/webUIS/es/administracion/rectoria/rendicionCuentas_13.html</a:t>
                      </a:r>
                      <a:endParaRPr lang="es-CO" sz="900" b="1" i="0" u="sng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225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  <a:t>Actas u otros documentos que evidencien la realización de otro tipo de contacto con la ciudadanía (diferente a la rendición de cuentas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sng" strike="noStrike" dirty="0">
                          <a:effectLst/>
                          <a:latin typeface="Humanst521 BT" panose="020B0602020204020204" pitchFamily="34" charset="0"/>
                          <a:hlinkClick r:id="rId8"/>
                        </a:rPr>
                        <a:t>https://www.uis.edu.co/veeduria/indexNuevo.html</a:t>
                      </a:r>
                      <a:endParaRPr lang="es-CO" sz="900" b="1" i="0" u="sng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636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  <a:latin typeface="Humanst521 BT" panose="020B0602020204020204" pitchFamily="34" charset="0"/>
                        </a:rPr>
                        <a:t>Otro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Humanst521 BT" panose="020B0602020204020204" pitchFamily="34" charset="0"/>
                        </a:rPr>
                        <a:t>No aplica</a:t>
                      </a:r>
                      <a:endParaRPr lang="es-CO" sz="9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6131" marR="6131" marT="61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085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682598"/>
              </p:ext>
            </p:extLst>
          </p:nvPr>
        </p:nvGraphicFramePr>
        <p:xfrm>
          <a:off x="536575" y="1166813"/>
          <a:ext cx="8071573" cy="4525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7377"/>
                <a:gridCol w="2077377"/>
                <a:gridCol w="183029"/>
                <a:gridCol w="183029"/>
                <a:gridCol w="183029"/>
                <a:gridCol w="183029"/>
                <a:gridCol w="3184703"/>
              </a:tblGrid>
              <a:tr h="33495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FASE DE DIAGNÓSTICO- ACTUALIZACIÓN MODELO ESTÁNDAR DE CONTROL INTERNO 2014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633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Elemento de Control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Productos Mínimos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ESTADO 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133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No existe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Se encuentra en proceso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Está documentado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Evaluado / Revisado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Evidencia encontrada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678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Humanst521 BT" panose="020B0602020204020204" pitchFamily="34" charset="0"/>
                        </a:rPr>
                        <a:t>Información y comunicación interna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Humanst521 BT" panose="020B0602020204020204" pitchFamily="34" charset="0"/>
                        </a:rPr>
                        <a:t>Mecanismo para recibir sugerencias o solicitudes de los funcionarios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sng" strike="noStrike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https://www.uis.edu.co/sipqrsPublico/home.seam</a:t>
                      </a:r>
                      <a:endParaRPr lang="es-CO" sz="900" b="1" i="0" u="sng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617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tablas de retención documental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sng" strike="noStrike">
                          <a:effectLst/>
                          <a:latin typeface="Humanst521 BT" panose="020B0602020204020204" pitchFamily="34" charset="0"/>
                          <a:hlinkClick r:id="rId3"/>
                        </a:rPr>
                        <a:t>https://www.uis.edu.co/intranet/calidad/documentos/tablasRetencionDocumental/Rectoria/TRD%20Direccion%20De%20Certificacion%20y%20Gestion%20Documental.pdf</a:t>
                      </a:r>
                      <a:endParaRPr lang="es-CO" sz="900" b="1" i="0" u="sng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270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Humanst521 BT" panose="020B0602020204020204" pitchFamily="34" charset="0"/>
                        </a:rPr>
                        <a:t>Fuentes internas de información: Manuales, actas, actos administrativos u otros documentos necesarios para la gestión de los procesos, de fácil acceso y sistematizados.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sng" strike="noStrike">
                          <a:effectLst/>
                          <a:latin typeface="Humanst521 BT" panose="020B0602020204020204" pitchFamily="34" charset="0"/>
                          <a:hlinkClick r:id="rId4"/>
                        </a:rPr>
                        <a:t>https://www.uis.edu.co/intranet/calidad/calidad.html</a:t>
                      </a:r>
                      <a:endParaRPr lang="es-CO" sz="900" b="1" i="0" u="sng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95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Humanst521 BT" panose="020B0602020204020204" pitchFamily="34" charset="0"/>
                        </a:rPr>
                        <a:t>Política y Plan de Comunicaciones establecido y divulgado a todos los funcionarios.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  <a:latin typeface="Humanst521 BT" panose="020B0602020204020204" pitchFamily="34" charset="0"/>
                        </a:rPr>
                        <a:t>La universidad no cuenta con dicha política </a:t>
                      </a:r>
                      <a:endParaRPr lang="es-ES" sz="900" b="1" i="0" u="none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57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  <a:latin typeface="Humanst521 BT" panose="020B0602020204020204" pitchFamily="34" charset="0"/>
                        </a:rPr>
                        <a:t>Matriz de responsabilidades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  <a:latin typeface="Humanst521 BT" panose="020B0602020204020204" pitchFamily="34" charset="0"/>
                        </a:rPr>
                        <a:t>La universidad no cuenta con una matriz de responsabilidades </a:t>
                      </a:r>
                      <a:endParaRPr lang="es-ES" sz="900" b="1" i="0" u="none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339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  <a:latin typeface="Humanst521 BT" panose="020B0602020204020204" pitchFamily="34" charset="0"/>
                        </a:rPr>
                        <a:t>Otro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Humanst521 BT" panose="020B0602020204020204" pitchFamily="34" charset="0"/>
                        </a:rPr>
                        <a:t>No aplica </a:t>
                      </a:r>
                      <a:endParaRPr lang="es-CO" sz="9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170" marR="8170" marT="81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396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289218"/>
              </p:ext>
            </p:extLst>
          </p:nvPr>
        </p:nvGraphicFramePr>
        <p:xfrm>
          <a:off x="467544" y="1268760"/>
          <a:ext cx="8204868" cy="4525962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11683"/>
                <a:gridCol w="2111683"/>
                <a:gridCol w="186052"/>
                <a:gridCol w="186052"/>
                <a:gridCol w="186052"/>
                <a:gridCol w="186052"/>
                <a:gridCol w="3237294"/>
              </a:tblGrid>
              <a:tr h="34048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FASE DE DIAGNÓSTICO- ACTUALIZACIÓN MODELO ESTÁNDAR DE CONTROL INTERNO 2014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660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Elemento de Control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Productos Mínimos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ESTADO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366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No existe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Se encuentra en proceso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Está documentado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Evaluado / Revisado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umanst521 BT" panose="020B0602020204020204" pitchFamily="34" charset="0"/>
                        </a:rPr>
                        <a:t>Evidencia encontrada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218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Sistemas de Información y Comunicación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Sistema de información para el proceso documental institucional.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La Dirección de Gestión Documental cuenta con un sistema llamado </a:t>
                      </a:r>
                      <a:endParaRPr lang="es-ES" sz="1000" b="1" i="0" u="none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82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Sistema de información para la atención de quejas, reclamaciones o recursos de los ciudadanos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https://www.uis.edu.co/sipqrsPublico/home.seam</a:t>
                      </a:r>
                      <a:endParaRPr lang="es-CO" sz="1000" b="1" i="0" u="sng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82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Sistema de información para el manejo de recursos humanos, físicos, tecnológicos y financieros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Se cuenta con el sistema de información Financiero y página Web </a:t>
                      </a:r>
                      <a:endParaRPr lang="es-ES" sz="1000" b="1" i="0" u="none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86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Pagina Web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latin typeface="Humanst521 BT" panose="020B0602020204020204" pitchFamily="34" charset="0"/>
                          <a:hlinkClick r:id="rId3"/>
                        </a:rPr>
                        <a:t>http://www.uis.edu.co/webUIS/es/index.jsp</a:t>
                      </a:r>
                      <a:endParaRPr lang="es-CO" sz="1000" b="1" i="0" u="sng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709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Humanst521 BT" panose="020B0602020204020204" pitchFamily="34" charset="0"/>
                        </a:rPr>
                        <a:t>Punto de Atención al usuario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latin typeface="Humanst521 BT" panose="020B0602020204020204" pitchFamily="34" charset="0"/>
                          <a:hlinkClick r:id="rId2"/>
                        </a:rPr>
                        <a:t>https://www.uis.edu.co/sipqrsPublico/home.seam</a:t>
                      </a:r>
                      <a:endParaRPr lang="es-CO" sz="1000" b="1" i="0" u="sng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21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Humanst521 BT" panose="020B0602020204020204" pitchFamily="34" charset="0"/>
                        </a:rPr>
                        <a:t>Otros medios de comunicación virtual (chat, foro, redes sociales)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x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Redes sociales http://catedralibre.uis.edu.co/areas-teleuis/teleuis-medios-digitales.html</a:t>
                      </a:r>
                      <a:endParaRPr lang="es-CO" sz="1000" b="1" i="0" u="none" strike="noStrike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60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Otro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Humanst521 BT" panose="020B0602020204020204" pitchFamily="34" charset="0"/>
                        </a:rPr>
                        <a:t>No aplica</a:t>
                      </a:r>
                      <a:endParaRPr lang="es-CO" sz="1000" b="1" i="0" u="none" strike="noStrike" dirty="0">
                        <a:solidFill>
                          <a:srgbClr val="538DD5"/>
                        </a:solidFill>
                        <a:effectLst/>
                        <a:latin typeface="Humanst521 BT" panose="020B0602020204020204" pitchFamily="34" charset="0"/>
                      </a:endParaRPr>
                    </a:p>
                  </a:txBody>
                  <a:tcPr marL="8305" marR="8305" marT="830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898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4370" y="584835"/>
            <a:ext cx="6549390" cy="1470025"/>
          </a:xfrm>
        </p:spPr>
        <p:txBody>
          <a:bodyPr>
            <a:noAutofit/>
          </a:bodyPr>
          <a:lstStyle/>
          <a:p>
            <a:r>
              <a:rPr lang="es-CO" sz="3200" dirty="0"/>
              <a:t>6. Fase de Planeación de la actualización </a:t>
            </a:r>
            <a:br>
              <a:rPr lang="es-CO" sz="3200" dirty="0"/>
            </a:br>
            <a:endParaRPr lang="es-CO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7300" y="1714500"/>
            <a:ext cx="6400800" cy="4171950"/>
          </a:xfrm>
        </p:spPr>
        <p:txBody>
          <a:bodyPr>
            <a:normAutofit/>
          </a:bodyPr>
          <a:lstStyle/>
          <a:p>
            <a:pPr algn="l"/>
            <a:endParaRPr lang="es-CO" sz="1600" dirty="0" smtClean="0"/>
          </a:p>
          <a:p>
            <a:pPr algn="l"/>
            <a:endParaRPr lang="es-CO" sz="1600" dirty="0"/>
          </a:p>
          <a:p>
            <a:pPr algn="l"/>
            <a:r>
              <a:rPr lang="es-CO" sz="1600" dirty="0" smtClean="0">
                <a:solidFill>
                  <a:schemeClr val="tx1"/>
                </a:solidFill>
              </a:rPr>
              <a:t>Fecha de inicio: 		mayo de 2014</a:t>
            </a:r>
          </a:p>
          <a:p>
            <a:pPr algn="l"/>
            <a:r>
              <a:rPr lang="es-CO" sz="1600" dirty="0" smtClean="0">
                <a:solidFill>
                  <a:schemeClr val="tx1"/>
                </a:solidFill>
              </a:rPr>
              <a:t>Fecha final prevista: 	diciembre de 2014</a:t>
            </a:r>
          </a:p>
          <a:p>
            <a:pPr algn="l"/>
            <a:endParaRPr lang="es-CO" sz="1600" dirty="0">
              <a:solidFill>
                <a:schemeClr val="tx1"/>
              </a:solidFill>
            </a:endParaRPr>
          </a:p>
          <a:p>
            <a:pPr algn="l"/>
            <a:r>
              <a:rPr lang="es-CO" sz="1600" dirty="0" smtClean="0">
                <a:solidFill>
                  <a:schemeClr val="tx1"/>
                </a:solidFill>
              </a:rPr>
              <a:t>Responsables</a:t>
            </a:r>
          </a:p>
          <a:p>
            <a:pPr algn="l"/>
            <a:r>
              <a:rPr lang="es-CO" sz="1600" dirty="0" smtClean="0">
                <a:solidFill>
                  <a:schemeClr val="tx1"/>
                </a:solidFill>
              </a:rPr>
              <a:t>Representante Legal: Álvaro Ramírez García </a:t>
            </a:r>
          </a:p>
          <a:p>
            <a:pPr algn="l"/>
            <a:endParaRPr lang="es-CO" sz="1600" dirty="0" smtClean="0">
              <a:solidFill>
                <a:schemeClr val="tx1"/>
              </a:solidFill>
            </a:endParaRPr>
          </a:p>
          <a:p>
            <a:pPr algn="l"/>
            <a:r>
              <a:rPr lang="es-CO" sz="1600" dirty="0" smtClean="0">
                <a:solidFill>
                  <a:schemeClr val="tx1"/>
                </a:solidFill>
              </a:rPr>
              <a:t>Representante de la Alta Dirección: Luis Eduardo Becerra Ardila </a:t>
            </a:r>
          </a:p>
          <a:p>
            <a:pPr algn="l"/>
            <a:endParaRPr lang="es-CO" sz="1600" dirty="0" smtClean="0">
              <a:solidFill>
                <a:schemeClr val="tx1"/>
              </a:solidFill>
            </a:endParaRPr>
          </a:p>
          <a:p>
            <a:pPr algn="l"/>
            <a:r>
              <a:rPr lang="es-CO" sz="1600" dirty="0" smtClean="0">
                <a:solidFill>
                  <a:schemeClr val="tx1"/>
                </a:solidFill>
              </a:rPr>
              <a:t>Equipo MECI:  	Dirección  de Control Interno y Evaluación de Gestión </a:t>
            </a:r>
          </a:p>
          <a:p>
            <a:pPr algn="l"/>
            <a:r>
              <a:rPr lang="es-CO" sz="1600" dirty="0">
                <a:solidFill>
                  <a:schemeClr val="tx1"/>
                </a:solidFill>
              </a:rPr>
              <a:t>	</a:t>
            </a:r>
            <a:r>
              <a:rPr lang="es-CO" sz="1600" dirty="0" smtClean="0">
                <a:solidFill>
                  <a:schemeClr val="tx1"/>
                </a:solidFill>
              </a:rPr>
              <a:t>		</a:t>
            </a:r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482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645931"/>
              </p:ext>
            </p:extLst>
          </p:nvPr>
        </p:nvGraphicFramePr>
        <p:xfrm>
          <a:off x="320040" y="2788919"/>
          <a:ext cx="8229600" cy="3719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9813"/>
                <a:gridCol w="3410787"/>
                <a:gridCol w="1277030"/>
                <a:gridCol w="1075985"/>
                <a:gridCol w="1075985"/>
              </a:tblGrid>
              <a:tr h="1493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FASE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ACTIVIDAD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RESPONSABLE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FECHA DE INICIO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FECHA DE FIN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</a:tr>
              <a:tr h="1493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CONOCIMIENTO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Lectura de documento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Equipo MECI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05-2014</a:t>
                      </a: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05-2014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</a:tr>
              <a:tr h="1493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apropiación de los conocimientos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Asistente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06-2014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07-2014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</a:tr>
              <a:tr h="1493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sensibilización a los servidores públicos 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Equipo DCIEG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08-2014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08-2014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</a:tr>
              <a:tr h="14939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DIAGNOSTICO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identificación de los cambios en el Modelo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Equipo  DCIEG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09-2014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u="none" strike="noStrike" dirty="0" smtClean="0">
                          <a:effectLst/>
                        </a:rPr>
                        <a:t>09-2014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</a:tr>
              <a:tr h="1493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Diseño del diagnostico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Asistente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09-2014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u="none" strike="noStrike" dirty="0" smtClean="0">
                          <a:effectLst/>
                        </a:rPr>
                        <a:t>09-2014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</a:tr>
              <a:tr h="1493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Aplicación del diagnóstico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 Equipo DCIEG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09-2014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u="none" strike="noStrike" dirty="0" smtClean="0">
                          <a:effectLst/>
                        </a:rPr>
                        <a:t>09-2014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</a:tr>
              <a:tr h="1493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Analisis del diagnostico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Equipo DCIEG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09-2014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u="none" strike="noStrike" dirty="0" smtClean="0">
                          <a:effectLst/>
                        </a:rPr>
                        <a:t>09-2014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</a:tr>
              <a:tr h="1493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Identificación de puntos criticos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Equipo DCIEG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09-2014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u="none" strike="noStrike" dirty="0" smtClean="0">
                          <a:effectLst/>
                        </a:rPr>
                        <a:t>09-2014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</a:tr>
              <a:tr h="1493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Identificación de victorias tempranas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Equipo DCIEG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10-2014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10-2014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</a:tr>
              <a:tr h="29879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PLANEACIÓN DE LA ACTUALIZACIÓN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Identificación de actividades a realizar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Equipo DCIEG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10-2014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10-2014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</a:tr>
              <a:tr h="1493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Identificación de los responsables de ejecución de las actividades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Equipo DCIEG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10-2014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10-2014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</a:tr>
              <a:tr h="1493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definición de fechas de inicio y finales de las actividades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Equipo DCIEG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10- </a:t>
                      </a:r>
                      <a:r>
                        <a:rPr lang="es-CO" sz="1000" u="none" strike="noStrike" dirty="0">
                          <a:effectLst/>
                        </a:rPr>
                        <a:t>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10-2014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</a:tr>
              <a:tr h="1493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seguimiento de las actividades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Equipo DCIEG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11-2014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11-2014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</a:tr>
              <a:tr h="1493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SEGUIMIENTO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Realización de correcciones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Equipo DCIEG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11-2014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</a:tr>
              <a:tr h="14939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CIERRE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compilacion de resultados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Equipo DCIEG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Fase En construcción </a:t>
                      </a: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</a:tr>
              <a:tr h="1493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presentación de los resultados finales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Equipo DCIEG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</a:tr>
              <a:tr h="1493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Realización de jornadas de actualización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Equipo DCIEG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</a:tr>
              <a:tr h="1493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Realización del nuevo Diagnostico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Equipo DCIEG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</a:tr>
              <a:tr h="1493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 smtClean="0">
                          <a:effectLst/>
                        </a:rPr>
                        <a:t>Análisis </a:t>
                      </a:r>
                      <a:r>
                        <a:rPr lang="es-CO" sz="1000" u="none" strike="noStrike" dirty="0">
                          <a:effectLst/>
                        </a:rPr>
                        <a:t>de los resultados del diagnostico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Equipo DCIEG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09" marR="8409" marT="8409" marB="0" anchor="b"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320040" y="579805"/>
            <a:ext cx="6297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dirty="0"/>
              <a:t>6. Fase de Planeación de la actualización </a:t>
            </a:r>
            <a:br>
              <a:rPr lang="es-CO" sz="3200" dirty="0"/>
            </a:br>
            <a:endParaRPr lang="es-CO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20040" y="1687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Como resultado del diagnóstico realizado en la Institución, se hizo necesario plantear el siguiente plan de actualización: </a:t>
            </a:r>
            <a:endParaRPr lang="es-CO" dirty="0" smtClean="0"/>
          </a:p>
          <a:p>
            <a:endParaRPr lang="es-CO" dirty="0"/>
          </a:p>
          <a:p>
            <a:r>
              <a:rPr lang="es-CO" sz="1600" b="1" dirty="0" smtClean="0"/>
              <a:t>Plan </a:t>
            </a:r>
            <a:r>
              <a:rPr lang="es-CO" sz="1600" b="1" dirty="0"/>
              <a:t>de Trabajo de Actualización </a:t>
            </a:r>
            <a:r>
              <a:rPr lang="es-CO" sz="1600" b="1" dirty="0" smtClean="0"/>
              <a:t>MECI</a:t>
            </a:r>
            <a:endParaRPr lang="es-CO" sz="1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20040" y="6534381"/>
            <a:ext cx="7200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*DCIEG: Dirección de Control Interno y Evaluación de Gestión  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6954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97930" cy="1143000"/>
          </a:xfrm>
        </p:spPr>
        <p:txBody>
          <a:bodyPr>
            <a:normAutofit fontScale="90000"/>
          </a:bodyPr>
          <a:lstStyle/>
          <a:p>
            <a:r>
              <a:rPr lang="es-CO" sz="3200" dirty="0" smtClean="0"/>
              <a:t>7. FASE </a:t>
            </a:r>
            <a:r>
              <a:rPr lang="es-CO" sz="3600" dirty="0" smtClean="0"/>
              <a:t>DE EJECUCION Y SEGUIMIENTO </a:t>
            </a:r>
            <a:endParaRPr lang="es-C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66177"/>
            <a:ext cx="8229600" cy="5303203"/>
          </a:xfrm>
        </p:spPr>
        <p:txBody>
          <a:bodyPr/>
          <a:lstStyle/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r>
              <a:rPr lang="es-CO" sz="2000" dirty="0" smtClean="0"/>
              <a:t>Después de realizado el diagnóstico, se evidenció que la UIS no cuenta con: </a:t>
            </a:r>
          </a:p>
          <a:p>
            <a:pPr marL="0" indent="0">
              <a:buNone/>
            </a:pPr>
            <a:endParaRPr lang="es-CO" sz="2400" dirty="0" smtClean="0"/>
          </a:p>
          <a:p>
            <a:pPr marL="0" indent="0">
              <a:buNone/>
            </a:pPr>
            <a:endParaRPr lang="es-CO" sz="2400" dirty="0" smtClean="0"/>
          </a:p>
          <a:p>
            <a:pPr marL="0" indent="0">
              <a:buNone/>
            </a:pPr>
            <a:endParaRPr lang="es-CO" sz="2400" dirty="0"/>
          </a:p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endParaRPr lang="es-CO" sz="2000" dirty="0"/>
          </a:p>
          <a:p>
            <a:pPr marL="0" indent="0">
              <a:buNone/>
            </a:pPr>
            <a:endParaRPr lang="es-CO" sz="2400" dirty="0" smtClean="0"/>
          </a:p>
          <a:p>
            <a:pPr marL="0" indent="0">
              <a:buNone/>
            </a:pPr>
            <a:endParaRPr lang="es-CO" sz="2400" dirty="0" smtClean="0"/>
          </a:p>
          <a:p>
            <a:pPr marL="0" indent="0">
              <a:buNone/>
            </a:pPr>
            <a:endParaRPr lang="es-CO" sz="2400" dirty="0"/>
          </a:p>
          <a:p>
            <a:endParaRPr lang="es-CO" sz="2400" dirty="0" smtClean="0"/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786530"/>
              </p:ext>
            </p:extLst>
          </p:nvPr>
        </p:nvGraphicFramePr>
        <p:xfrm>
          <a:off x="1074420" y="2537460"/>
          <a:ext cx="611505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525"/>
                <a:gridCol w="3057525"/>
              </a:tblGrid>
              <a:tr h="272034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Elemento</a:t>
                      </a:r>
                      <a:r>
                        <a:rPr lang="es-CO" baseline="0" dirty="0" smtClean="0"/>
                        <a:t> de Control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Productos</a:t>
                      </a:r>
                      <a:r>
                        <a:rPr lang="es-CO" baseline="0" dirty="0" smtClean="0"/>
                        <a:t> Mínimos </a:t>
                      </a:r>
                      <a:endParaRPr lang="es-CO" dirty="0"/>
                    </a:p>
                  </a:txBody>
                  <a:tcPr/>
                </a:tc>
              </a:tr>
              <a:tr h="272034">
                <a:tc>
                  <a:txBody>
                    <a:bodyPr/>
                    <a:lstStyle/>
                    <a:p>
                      <a:r>
                        <a:rPr lang="es-CO" dirty="0" smtClean="0"/>
                        <a:t>Administración</a:t>
                      </a:r>
                      <a:r>
                        <a:rPr lang="es-CO" baseline="0" dirty="0" smtClean="0"/>
                        <a:t> del riesgo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Mapa Institucional</a:t>
                      </a:r>
                      <a:r>
                        <a:rPr lang="es-CO" baseline="0" dirty="0" smtClean="0"/>
                        <a:t> de Riesgos</a:t>
                      </a:r>
                    </a:p>
                  </a:txBody>
                  <a:tcPr/>
                </a:tc>
              </a:tr>
              <a:tr h="272034">
                <a:tc>
                  <a:txBody>
                    <a:bodyPr/>
                    <a:lstStyle/>
                    <a:p>
                      <a:r>
                        <a:rPr lang="es-CO" dirty="0" smtClean="0"/>
                        <a:t>Información y comunicación</a:t>
                      </a:r>
                      <a:r>
                        <a:rPr lang="es-CO" baseline="0" dirty="0" smtClean="0"/>
                        <a:t> interna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Política y plan de comunicaciones</a:t>
                      </a:r>
                      <a:r>
                        <a:rPr lang="es-CO" baseline="0" dirty="0" smtClean="0"/>
                        <a:t> establecido y divulgado a todos los funcionarios 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8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17673" cy="1143000"/>
          </a:xfrm>
        </p:spPr>
        <p:txBody>
          <a:bodyPr>
            <a:normAutofit fontScale="90000"/>
          </a:bodyPr>
          <a:lstStyle/>
          <a:p>
            <a:r>
              <a:rPr lang="es-CO" sz="4000" dirty="0"/>
              <a:t>7. FASE </a:t>
            </a:r>
            <a:r>
              <a:rPr lang="es-CO" dirty="0"/>
              <a:t>DE </a:t>
            </a:r>
            <a:r>
              <a:rPr lang="es-CO" dirty="0" smtClean="0"/>
              <a:t>EJECUCIÓN </a:t>
            </a:r>
            <a:r>
              <a:rPr lang="es-CO" dirty="0"/>
              <a:t>Y SEGUIMIENTO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/>
              <a:t>Al respecto se </a:t>
            </a:r>
            <a:r>
              <a:rPr lang="es-CO" dirty="0" smtClean="0"/>
              <a:t>realizarán </a:t>
            </a:r>
            <a:r>
              <a:rPr lang="es-CO" dirty="0"/>
              <a:t>las siguientes actividades con el fin de subsanar </a:t>
            </a:r>
            <a:r>
              <a:rPr lang="es-CO" dirty="0" smtClean="0"/>
              <a:t>las debilidades encontradas:</a:t>
            </a:r>
          </a:p>
          <a:p>
            <a:pPr marL="0" indent="0" fontAlgn="t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sz="3600" dirty="0"/>
          </a:p>
          <a:p>
            <a:pPr marL="0" indent="0">
              <a:buNone/>
            </a:pPr>
            <a:endParaRPr lang="es-CO" sz="3600" dirty="0"/>
          </a:p>
          <a:p>
            <a:pPr marL="0" indent="0">
              <a:buNone/>
            </a:pPr>
            <a:endParaRPr lang="es-CO" sz="3600" dirty="0"/>
          </a:p>
          <a:p>
            <a:endParaRPr lang="es-CO" sz="3600" dirty="0"/>
          </a:p>
          <a:p>
            <a:endParaRPr lang="es-CO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380461"/>
              </p:ext>
            </p:extLst>
          </p:nvPr>
        </p:nvGraphicFramePr>
        <p:xfrm>
          <a:off x="364754" y="3329987"/>
          <a:ext cx="8127735" cy="3341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245"/>
                <a:gridCol w="1587409"/>
                <a:gridCol w="3831081"/>
              </a:tblGrid>
              <a:tr h="415571">
                <a:tc>
                  <a:txBody>
                    <a:bodyPr/>
                    <a:lstStyle/>
                    <a:p>
                      <a:r>
                        <a:rPr lang="es-CO" dirty="0" smtClean="0"/>
                        <a:t>Hallazgo</a:t>
                      </a:r>
                      <a:r>
                        <a:rPr lang="es-CO" baseline="0" dirty="0" smtClean="0"/>
                        <a:t>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Responsable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Actividad</a:t>
                      </a:r>
                      <a:endParaRPr lang="es-CO" dirty="0"/>
                    </a:p>
                  </a:txBody>
                  <a:tcPr/>
                </a:tc>
              </a:tr>
              <a:tr h="1304634">
                <a:tc>
                  <a:txBody>
                    <a:bodyPr/>
                    <a:lstStyle/>
                    <a:p>
                      <a:r>
                        <a:rPr lang="es-CO" dirty="0" smtClean="0"/>
                        <a:t>Mapa Institucional</a:t>
                      </a:r>
                      <a:r>
                        <a:rPr lang="es-CO" baseline="0" dirty="0" smtClean="0"/>
                        <a:t> de Riesgos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DCIEG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baseline="0" dirty="0" smtClean="0"/>
                        <a:t>La Universidad cuenta con un Mapa de Riesgos Institucional el cual está construido con base en los riesgos críticos que se tienen en los diferentes Mapas de Riesgos por proceso. </a:t>
                      </a:r>
                      <a:endParaRPr lang="es-CO" dirty="0"/>
                    </a:p>
                  </a:txBody>
                  <a:tcPr/>
                </a:tc>
              </a:tr>
              <a:tr h="1350607">
                <a:tc>
                  <a:txBody>
                    <a:bodyPr/>
                    <a:lstStyle/>
                    <a:p>
                      <a:r>
                        <a:rPr lang="es-CO" dirty="0" smtClean="0"/>
                        <a:t>Política y plan de comunicaciones</a:t>
                      </a:r>
                      <a:r>
                        <a:rPr lang="es-CO" baseline="0" dirty="0" smtClean="0"/>
                        <a:t> establecido y divulgado a todos los funcionarios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TELEUIS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dirty="0" smtClean="0"/>
                        <a:t>Mediante</a:t>
                      </a:r>
                      <a:r>
                        <a:rPr lang="es-CO" baseline="0" dirty="0" smtClean="0"/>
                        <a:t> Resolución 1933 del 21 de diciembre de 2017, la Universidad Industrial de Santander implemento el Manual de Comunicación Interna y Externa. 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667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129964"/>
            <a:ext cx="7772400" cy="1470025"/>
          </a:xfrm>
        </p:spPr>
        <p:txBody>
          <a:bodyPr/>
          <a:lstStyle/>
          <a:p>
            <a:r>
              <a:rPr lang="es-CO" dirty="0"/>
              <a:t>8. Fase de Cierre </a:t>
            </a:r>
            <a:br>
              <a:rPr lang="es-CO" dirty="0"/>
            </a:b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498464"/>
            <a:ext cx="6400800" cy="1752600"/>
          </a:xfrm>
        </p:spPr>
        <p:txBody>
          <a:bodyPr>
            <a:noAutofit/>
          </a:bodyPr>
          <a:lstStyle/>
          <a:p>
            <a:pPr algn="just"/>
            <a:r>
              <a:rPr lang="es-CO" sz="2000" dirty="0" smtClean="0"/>
              <a:t>Se dieron a conocer los resultados finales de la actualización, y se realizaron mejoras al mismo a través de la inclusión de documentos al Sistema, como ejemplo el Manual de Comunicación Interna y Externa así como el Mapa de Riesgos Institucional.  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 smtClean="0"/>
              <a:t>Por otra parte mediante Resolución 191 de 2018, se adopta la actualización del Modelo Estándar de Control  Interno de la Universidad Industrial de Santander 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56598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INTRODUCCIÓN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7819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1600" dirty="0"/>
              <a:t>El Modelo Estándar de Control Interno-MECI, </a:t>
            </a:r>
            <a:r>
              <a:rPr lang="es-CO" sz="1600" dirty="0" smtClean="0"/>
              <a:t>es una herramienta </a:t>
            </a:r>
            <a:r>
              <a:rPr lang="es-CO" sz="1600" dirty="0"/>
              <a:t>de gestión que busca unificar criterios en materia de control </a:t>
            </a:r>
            <a:r>
              <a:rPr lang="es-CO" sz="1600" dirty="0" smtClean="0"/>
              <a:t>interno para </a:t>
            </a:r>
            <a:r>
              <a:rPr lang="es-CO" sz="1600" dirty="0"/>
              <a:t>el sector público, estableciendo una estructura para el control a la estrategia, </a:t>
            </a:r>
            <a:r>
              <a:rPr lang="es-CO" sz="1600" dirty="0" smtClean="0"/>
              <a:t>la gestión </a:t>
            </a:r>
            <a:r>
              <a:rPr lang="es-CO" sz="1600" dirty="0"/>
              <a:t>y la evaluación. Este surge a partir de la estructura establecida por la Ley </a:t>
            </a:r>
            <a:r>
              <a:rPr lang="es-CO" sz="1600" dirty="0" smtClean="0"/>
              <a:t>87 de </a:t>
            </a:r>
            <a:r>
              <a:rPr lang="es-CO" sz="1600" dirty="0"/>
              <a:t>1993 para el Sistema de Control Interno</a:t>
            </a:r>
            <a:r>
              <a:rPr lang="es-CO" sz="1600" dirty="0" smtClean="0"/>
              <a:t>. El </a:t>
            </a:r>
            <a:r>
              <a:rPr lang="es-CO" sz="1600" dirty="0"/>
              <a:t>Gobierno Nacional ha considerado </a:t>
            </a:r>
            <a:r>
              <a:rPr lang="es-CO" sz="1600" dirty="0" smtClean="0"/>
              <a:t>que los </a:t>
            </a:r>
            <a:r>
              <a:rPr lang="es-CO" sz="1600" dirty="0"/>
              <a:t>Sistemas de Control Interno evolucionan con el tiempo y habiendo pasado </a:t>
            </a:r>
            <a:r>
              <a:rPr lang="es-CO" sz="1600" dirty="0" smtClean="0"/>
              <a:t>ocho años </a:t>
            </a:r>
            <a:r>
              <a:rPr lang="es-CO" sz="1600" dirty="0"/>
              <a:t>de su implementación ha visto la necesidad de actualizar el Modelo </a:t>
            </a:r>
            <a:r>
              <a:rPr lang="es-CO" sz="1600" dirty="0" smtClean="0"/>
              <a:t>facilitando la </a:t>
            </a:r>
            <a:r>
              <a:rPr lang="es-CO" sz="1600" dirty="0"/>
              <a:t>comprensión y una más efectiva operación.</a:t>
            </a:r>
          </a:p>
          <a:p>
            <a:pPr marL="0" indent="0" algn="just">
              <a:buNone/>
            </a:pPr>
            <a:r>
              <a:rPr lang="es-CO" sz="1600" dirty="0"/>
              <a:t>Por lo anterior, el Departamento administrativo de la Función Pública expide </a:t>
            </a:r>
            <a:r>
              <a:rPr lang="es-CO" sz="1600" dirty="0" smtClean="0"/>
              <a:t>el Decreto </a:t>
            </a:r>
            <a:r>
              <a:rPr lang="es-CO" sz="1600" dirty="0"/>
              <a:t>No. 943 del 21 de mayo de 2014, por el cual se actualiza el Modelo </a:t>
            </a:r>
            <a:r>
              <a:rPr lang="es-CO" sz="1600" dirty="0" smtClean="0"/>
              <a:t>Estándar de </a:t>
            </a:r>
            <a:r>
              <a:rPr lang="es-CO" sz="1600" dirty="0"/>
              <a:t>Control Interno –MECI, así como el Manual Técnico del Modelo. Éste se </a:t>
            </a:r>
            <a:r>
              <a:rPr lang="es-CO" sz="1600" dirty="0" smtClean="0"/>
              <a:t>sustenta en </a:t>
            </a:r>
            <a:r>
              <a:rPr lang="es-CO" sz="1600" dirty="0"/>
              <a:t>los tres principios esenciales: Autocontrol, Autogestión y Autorregulación, </a:t>
            </a:r>
            <a:r>
              <a:rPr lang="es-CO" sz="1600" dirty="0" smtClean="0"/>
              <a:t>siendo éstos </a:t>
            </a:r>
            <a:r>
              <a:rPr lang="es-CO" sz="1600" dirty="0"/>
              <a:t>la base para un control efectivo en la administración pública.</a:t>
            </a:r>
          </a:p>
          <a:p>
            <a:pPr marL="0" indent="0" algn="just">
              <a:buNone/>
            </a:pPr>
            <a:r>
              <a:rPr lang="es-CO" sz="1600" dirty="0"/>
              <a:t>En cumplimiento a la normatividad vigente, la </a:t>
            </a:r>
            <a:r>
              <a:rPr lang="es-CO" sz="1600" dirty="0" smtClean="0"/>
              <a:t>Universidad Industrial de Santander realizó </a:t>
            </a:r>
            <a:r>
              <a:rPr lang="es-CO" sz="1600" dirty="0"/>
              <a:t>los </a:t>
            </a:r>
            <a:r>
              <a:rPr lang="es-CO" sz="1600" dirty="0" smtClean="0"/>
              <a:t>ajustes necesarios </a:t>
            </a:r>
            <a:r>
              <a:rPr lang="es-CO" sz="1600" dirty="0"/>
              <a:t>para </a:t>
            </a:r>
            <a:r>
              <a:rPr lang="es-CO" sz="1600" dirty="0" smtClean="0"/>
              <a:t>adaptarse a  </a:t>
            </a:r>
            <a:r>
              <a:rPr lang="es-CO" sz="1600" dirty="0"/>
              <a:t>los cambios surtidos en el nuevo MECI. </a:t>
            </a:r>
            <a:r>
              <a:rPr lang="es-CO" sz="1600" dirty="0" smtClean="0"/>
              <a:t>En cumplimiento </a:t>
            </a:r>
            <a:r>
              <a:rPr lang="es-CO" sz="1600" dirty="0"/>
              <a:t>de las </a:t>
            </a:r>
            <a:r>
              <a:rPr lang="es-CO" sz="1600" dirty="0" smtClean="0"/>
              <a:t>cinco </a:t>
            </a:r>
            <a:r>
              <a:rPr lang="es-CO" sz="1600" dirty="0"/>
              <a:t>fases establecidas para su implementación, se </a:t>
            </a:r>
            <a:r>
              <a:rPr lang="es-CO" sz="1600" dirty="0" smtClean="0"/>
              <a:t>elabora un diagnóstico </a:t>
            </a:r>
            <a:r>
              <a:rPr lang="es-CO" sz="1600" dirty="0"/>
              <a:t>al interior de la </a:t>
            </a:r>
            <a:r>
              <a:rPr lang="es-CO" sz="1600" dirty="0" smtClean="0"/>
              <a:t>Universidad </a:t>
            </a:r>
            <a:r>
              <a:rPr lang="es-CO" sz="1600" dirty="0"/>
              <a:t>el fin de realizar </a:t>
            </a:r>
            <a:r>
              <a:rPr lang="es-CO" sz="1600" dirty="0" smtClean="0"/>
              <a:t>una autoevaluación </a:t>
            </a:r>
            <a:r>
              <a:rPr lang="es-CO" sz="1600" dirty="0"/>
              <a:t>con respecto al estado del Modelo, cuyo resultado es el que </a:t>
            </a:r>
            <a:r>
              <a:rPr lang="es-CO" sz="1600" dirty="0" smtClean="0"/>
              <a:t>se muestra </a:t>
            </a:r>
            <a:r>
              <a:rPr lang="es-CO" sz="1600" dirty="0"/>
              <a:t>en el presente documento.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62940" y="6126163"/>
            <a:ext cx="79324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050" dirty="0" smtClean="0"/>
              <a:t>Fuente: Manual Técnico del Modelo Estándar de Control Interno para el Estado Colombiano MECI-2014.</a:t>
            </a:r>
            <a:endParaRPr lang="es-CO" sz="1050" dirty="0"/>
          </a:p>
        </p:txBody>
      </p:sp>
    </p:spTree>
    <p:extLst>
      <p:ext uri="{BB962C8B-B14F-4D97-AF65-F5344CB8AC3E}">
        <p14:creationId xmlns:p14="http://schemas.microsoft.com/office/powerpoint/2010/main" val="53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/>
              <a:t>1. OBJETIVO </a:t>
            </a:r>
            <a:endParaRPr lang="es-C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1600" dirty="0" smtClean="0">
                <a:latin typeface="Humanst521 BT" panose="020B0602020204020204" pitchFamily="34" charset="0"/>
              </a:rPr>
              <a:t>La actualización </a:t>
            </a:r>
            <a:r>
              <a:rPr lang="es-CO" sz="1600" dirty="0">
                <a:latin typeface="Humanst521 BT" panose="020B0602020204020204" pitchFamily="34" charset="0"/>
              </a:rPr>
              <a:t>de los componentes y elementos del MECI </a:t>
            </a:r>
            <a:r>
              <a:rPr lang="es-CO" sz="1600" dirty="0" smtClean="0">
                <a:latin typeface="Humanst521 BT" panose="020B0602020204020204" pitchFamily="34" charset="0"/>
              </a:rPr>
              <a:t>en la Universidad Industrial de Santander tiene como finalidad fortalecer el Sistema de Control Interno de acuerdo a la Ley 87 de 1993 y  </a:t>
            </a:r>
            <a:r>
              <a:rPr lang="es-CO" sz="1600" dirty="0">
                <a:latin typeface="Humanst521 BT" panose="020B0602020204020204" pitchFamily="34" charset="0"/>
              </a:rPr>
              <a:t>garantizar el cumplimiento de los </a:t>
            </a:r>
            <a:r>
              <a:rPr lang="es-CO" sz="1600" dirty="0" smtClean="0">
                <a:latin typeface="Humanst521 BT" panose="020B0602020204020204" pitchFamily="34" charset="0"/>
              </a:rPr>
              <a:t>objetivos institucionales y corregir las posibles debilidades </a:t>
            </a:r>
            <a:r>
              <a:rPr lang="es-CO" sz="1600" dirty="0">
                <a:latin typeface="Humanst521 BT" panose="020B0602020204020204" pitchFamily="34" charset="0"/>
              </a:rPr>
              <a:t>que se presenten </a:t>
            </a:r>
            <a:r>
              <a:rPr lang="es-CO" sz="1600" dirty="0" smtClean="0">
                <a:latin typeface="Humanst521 BT" panose="020B0602020204020204" pitchFamily="34" charset="0"/>
              </a:rPr>
              <a:t>logrando a cabalidad un ambiente de Autocontrol, Autogestión y Autorregulación.</a:t>
            </a:r>
          </a:p>
          <a:p>
            <a:pPr marL="0" indent="0" algn="just">
              <a:buNone/>
            </a:pPr>
            <a:endParaRPr lang="es-CO" sz="1600" dirty="0" smtClean="0">
              <a:latin typeface="Humanst521 BT" panose="020B0602020204020204" pitchFamily="34" charset="0"/>
            </a:endParaRPr>
          </a:p>
          <a:p>
            <a:pPr marL="0" indent="0" algn="just">
              <a:buNone/>
            </a:pPr>
            <a:endParaRPr lang="es-CO" sz="1600" dirty="0">
              <a:latin typeface="Humanst521 BT" panose="020B0602020204020204" pitchFamily="34" charset="0"/>
            </a:endParaRPr>
          </a:p>
          <a:p>
            <a:pPr marL="0" indent="0" algn="ctr">
              <a:buNone/>
            </a:pPr>
            <a:r>
              <a:rPr lang="es-CO" dirty="0"/>
              <a:t>2. </a:t>
            </a:r>
            <a:r>
              <a:rPr lang="es-CO" dirty="0" smtClean="0"/>
              <a:t>ALCANCE</a:t>
            </a:r>
          </a:p>
          <a:p>
            <a:pPr marL="0" indent="0" algn="ctr">
              <a:buNone/>
            </a:pPr>
            <a:endParaRPr lang="es-CO" dirty="0"/>
          </a:p>
          <a:p>
            <a:pPr marL="0" indent="0" algn="just">
              <a:buNone/>
            </a:pPr>
            <a:r>
              <a:rPr lang="es-CO" sz="1600" dirty="0" smtClean="0">
                <a:latin typeface="Humanst521 BT" panose="020B0602020204020204" pitchFamily="34" charset="0"/>
              </a:rPr>
              <a:t>Aplica al Sistema </a:t>
            </a:r>
            <a:r>
              <a:rPr lang="es-CO" sz="1600" dirty="0">
                <a:latin typeface="Humanst521 BT" panose="020B0602020204020204" pitchFamily="34" charset="0"/>
              </a:rPr>
              <a:t>de Control Interno a través de una adecuada Implementación del </a:t>
            </a:r>
            <a:r>
              <a:rPr lang="es-CO" sz="1600" dirty="0" smtClean="0">
                <a:latin typeface="Humanst521 BT" panose="020B0602020204020204" pitchFamily="34" charset="0"/>
              </a:rPr>
              <a:t>MECI </a:t>
            </a:r>
            <a:r>
              <a:rPr lang="es-CO" sz="1600" dirty="0">
                <a:latin typeface="Humanst521 BT" panose="020B0602020204020204" pitchFamily="34" charset="0"/>
              </a:rPr>
              <a:t>en cada uno de los procesos de la Universidad Industrial de Santander.</a:t>
            </a:r>
          </a:p>
          <a:p>
            <a:pPr marL="0" indent="0" algn="just">
              <a:buNone/>
            </a:pPr>
            <a:endParaRPr lang="es-CO" sz="1600" dirty="0" smtClean="0">
              <a:latin typeface="Humanst521 BT" panose="020B0602020204020204" pitchFamily="34" charset="0"/>
            </a:endParaRPr>
          </a:p>
          <a:p>
            <a:pPr marL="0" indent="0" algn="ctr">
              <a:buNone/>
            </a:pPr>
            <a:endParaRPr lang="es-CO" dirty="0">
              <a:latin typeface="Humanst521 BT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37210"/>
            <a:ext cx="8229600" cy="55889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dirty="0"/>
              <a:t>3. Estructura de Control </a:t>
            </a:r>
            <a:endParaRPr lang="es-CO" dirty="0" smtClean="0"/>
          </a:p>
          <a:p>
            <a:pPr marL="0" indent="0" algn="just">
              <a:buNone/>
            </a:pPr>
            <a:endParaRPr lang="es-CO" dirty="0" smtClean="0"/>
          </a:p>
          <a:p>
            <a:pPr algn="just"/>
            <a:r>
              <a:rPr lang="es-CO" sz="1200" dirty="0" smtClean="0">
                <a:latin typeface="Humanst521 BT" panose="020B0602020204020204" pitchFamily="34" charset="0"/>
              </a:rPr>
              <a:t>Dos </a:t>
            </a:r>
            <a:r>
              <a:rPr lang="es-CO" sz="1200" dirty="0">
                <a:latin typeface="Humanst521 BT" panose="020B0602020204020204" pitchFamily="34" charset="0"/>
              </a:rPr>
              <a:t>(2) módulos : Módulo de Control  de Planeación y Gestión , Modulo de  Control de Evaluación y </a:t>
            </a:r>
            <a:r>
              <a:rPr lang="es-CO" sz="1200" dirty="0" smtClean="0">
                <a:latin typeface="Humanst521 BT" panose="020B0602020204020204" pitchFamily="34" charset="0"/>
              </a:rPr>
              <a:t>Seguimiento</a:t>
            </a:r>
            <a:r>
              <a:rPr lang="es-CO" sz="1200" dirty="0">
                <a:latin typeface="Humanst521 BT" panose="020B0602020204020204" pitchFamily="34" charset="0"/>
              </a:rPr>
              <a:t>.</a:t>
            </a:r>
          </a:p>
          <a:p>
            <a:pPr algn="just"/>
            <a:r>
              <a:rPr lang="es-CO" sz="1200" dirty="0" smtClean="0">
                <a:latin typeface="Humanst521 BT" panose="020B0602020204020204" pitchFamily="34" charset="0"/>
              </a:rPr>
              <a:t>Seis </a:t>
            </a:r>
            <a:r>
              <a:rPr lang="es-CO" sz="1200" dirty="0">
                <a:latin typeface="Humanst521 BT" panose="020B0602020204020204" pitchFamily="34" charset="0"/>
              </a:rPr>
              <a:t>(6) componentes: Talento Humano, Direccionamiento Estratégico, Administración del Riesgo, 	</a:t>
            </a:r>
            <a:r>
              <a:rPr lang="es-CO" sz="1200" dirty="0" smtClean="0">
                <a:latin typeface="Humanst521 BT" panose="020B0602020204020204" pitchFamily="34" charset="0"/>
              </a:rPr>
              <a:t>Autoevaluación </a:t>
            </a:r>
            <a:r>
              <a:rPr lang="es-CO" sz="1200" dirty="0">
                <a:latin typeface="Humanst521 BT" panose="020B0602020204020204" pitchFamily="34" charset="0"/>
              </a:rPr>
              <a:t>Institucional, Auditoria Interna, Planes de Mejoramiento ,</a:t>
            </a:r>
          </a:p>
          <a:p>
            <a:pPr algn="just"/>
            <a:r>
              <a:rPr lang="es-CO" sz="1200" dirty="0" smtClean="0">
                <a:latin typeface="Humanst521 BT" panose="020B0602020204020204" pitchFamily="34" charset="0"/>
              </a:rPr>
              <a:t>Trece </a:t>
            </a:r>
            <a:r>
              <a:rPr lang="es-CO" sz="1200" dirty="0">
                <a:latin typeface="Humanst521 BT" panose="020B0602020204020204" pitchFamily="34" charset="0"/>
              </a:rPr>
              <a:t>(13) elementos: Acuerdos, Compromisos o Protocolos Éticos, Desarrollo del Talento Humano, Planes, </a:t>
            </a:r>
            <a:r>
              <a:rPr lang="es-CO" sz="1200" dirty="0" smtClean="0">
                <a:latin typeface="Humanst521 BT" panose="020B0602020204020204" pitchFamily="34" charset="0"/>
              </a:rPr>
              <a:t>Programas </a:t>
            </a:r>
            <a:r>
              <a:rPr lang="es-CO" sz="1200" dirty="0">
                <a:latin typeface="Humanst521 BT" panose="020B0602020204020204" pitchFamily="34" charset="0"/>
              </a:rPr>
              <a:t>y Proyectos, Modelo de Operación por Proceso, Estructura Organizacional, </a:t>
            </a:r>
            <a:r>
              <a:rPr lang="es-CO" sz="1200" dirty="0" smtClean="0">
                <a:latin typeface="Humanst521 BT" panose="020B0602020204020204" pitchFamily="34" charset="0"/>
              </a:rPr>
              <a:t>Indicadores </a:t>
            </a:r>
            <a:r>
              <a:rPr lang="es-CO" sz="1200" dirty="0">
                <a:latin typeface="Humanst521 BT" panose="020B0602020204020204" pitchFamily="34" charset="0"/>
              </a:rPr>
              <a:t>de Gestión, Políticas de Operación, Políticas de administración del Riesgo, </a:t>
            </a:r>
            <a:r>
              <a:rPr lang="es-CO" sz="1200" dirty="0" smtClean="0">
                <a:latin typeface="Humanst521 BT" panose="020B0602020204020204" pitchFamily="34" charset="0"/>
              </a:rPr>
              <a:t>Análisis </a:t>
            </a:r>
            <a:r>
              <a:rPr lang="es-CO" sz="1200" dirty="0">
                <a:latin typeface="Humanst521 BT" panose="020B0602020204020204" pitchFamily="34" charset="0"/>
              </a:rPr>
              <a:t>y  Valoración del Riesgo, Autoevaluación del Control y </a:t>
            </a:r>
            <a:r>
              <a:rPr lang="es-CO" sz="1200" dirty="0" smtClean="0">
                <a:latin typeface="Humanst521 BT" panose="020B0602020204020204" pitchFamily="34" charset="0"/>
              </a:rPr>
              <a:t>Gestión, Auditoría </a:t>
            </a:r>
            <a:r>
              <a:rPr lang="es-CO" sz="1200" dirty="0">
                <a:latin typeface="Humanst521 BT" panose="020B0602020204020204" pitchFamily="34" charset="0"/>
              </a:rPr>
              <a:t>Interna, </a:t>
            </a:r>
            <a:r>
              <a:rPr lang="es-CO" sz="1200" dirty="0" smtClean="0">
                <a:latin typeface="Humanst521 BT" panose="020B0602020204020204" pitchFamily="34" charset="0"/>
              </a:rPr>
              <a:t>Plan </a:t>
            </a:r>
            <a:r>
              <a:rPr lang="es-CO" sz="1200" dirty="0">
                <a:latin typeface="Humanst521 BT" panose="020B0602020204020204" pitchFamily="34" charset="0"/>
              </a:rPr>
              <a:t>de </a:t>
            </a:r>
            <a:r>
              <a:rPr lang="es-CO" sz="1200" dirty="0" smtClean="0">
                <a:latin typeface="Humanst521 BT" panose="020B0602020204020204" pitchFamily="34" charset="0"/>
              </a:rPr>
              <a:t>Mejoramiento</a:t>
            </a:r>
            <a:endParaRPr lang="es-CO" dirty="0">
              <a:latin typeface="Humanst521 BT" panose="020B0602020204020204" pitchFamily="34" charset="0"/>
            </a:endParaRPr>
          </a:p>
        </p:txBody>
      </p:sp>
      <p:pic>
        <p:nvPicPr>
          <p:cNvPr id="8" name="3 Marcador de contenido" descr="http://2.bp.blogspot.com/-bsZqjsyV03U/U4elDHXoRyI/AAAAAAAAAYM/7l5CxuT5st8/s1600/Nuevo+MECI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1" y="3154680"/>
            <a:ext cx="433197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4766310" y="627028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dirty="0"/>
              <a:t>Fuente: Manual Técnico del Modelo Estándar de Control Interno para el Estado Colombiano MECI-2014</a:t>
            </a:r>
          </a:p>
        </p:txBody>
      </p:sp>
    </p:spTree>
    <p:extLst>
      <p:ext uri="{BB962C8B-B14F-4D97-AF65-F5344CB8AC3E}">
        <p14:creationId xmlns:p14="http://schemas.microsoft.com/office/powerpoint/2010/main" val="34639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cicalidad.funcionpublica.gov.co/images/logoMec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37" y="2564481"/>
            <a:ext cx="1477942" cy="135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2979986" y="1375183"/>
            <a:ext cx="3308253" cy="3525512"/>
            <a:chOff x="2987824" y="1484784"/>
            <a:chExt cx="3204912" cy="3456384"/>
          </a:xfrm>
          <a:gradFill flip="none" rotWithShape="1">
            <a:gsLst>
              <a:gs pos="0">
                <a:srgbClr val="C91D19">
                  <a:shade val="30000"/>
                  <a:satMod val="115000"/>
                </a:srgbClr>
              </a:gs>
              <a:gs pos="50000">
                <a:srgbClr val="C91D19">
                  <a:shade val="67500"/>
                  <a:satMod val="115000"/>
                </a:srgbClr>
              </a:gs>
              <a:gs pos="100000">
                <a:srgbClr val="C91D19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4 Anillo"/>
            <p:cNvSpPr/>
            <p:nvPr/>
          </p:nvSpPr>
          <p:spPr>
            <a:xfrm>
              <a:off x="3131840" y="1844824"/>
              <a:ext cx="2952328" cy="3096344"/>
            </a:xfrm>
            <a:prstGeom prst="donut">
              <a:avLst>
                <a:gd name="adj" fmla="val 5623"/>
              </a:avLst>
            </a:prstGeom>
            <a:solidFill>
              <a:srgbClr val="92D050">
                <a:alpha val="5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7" name="6 Elipse"/>
            <p:cNvSpPr/>
            <p:nvPr/>
          </p:nvSpPr>
          <p:spPr>
            <a:xfrm>
              <a:off x="4211960" y="1484784"/>
              <a:ext cx="864096" cy="864096"/>
            </a:xfrm>
            <a:prstGeom prst="ellipse">
              <a:avLst/>
            </a:prstGeom>
            <a:solidFill>
              <a:srgbClr val="92D05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7 Elipse"/>
            <p:cNvSpPr/>
            <p:nvPr/>
          </p:nvSpPr>
          <p:spPr>
            <a:xfrm>
              <a:off x="2987824" y="3717032"/>
              <a:ext cx="864096" cy="864096"/>
            </a:xfrm>
            <a:prstGeom prst="ellipse">
              <a:avLst/>
            </a:prstGeom>
            <a:solidFill>
              <a:srgbClr val="92D05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8 Elipse"/>
            <p:cNvSpPr/>
            <p:nvPr/>
          </p:nvSpPr>
          <p:spPr>
            <a:xfrm>
              <a:off x="5328640" y="3717032"/>
              <a:ext cx="864096" cy="864096"/>
            </a:xfrm>
            <a:prstGeom prst="ellipse">
              <a:avLst/>
            </a:prstGeom>
            <a:solidFill>
              <a:srgbClr val="92D05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176126" y="841089"/>
            <a:ext cx="4824536" cy="5184576"/>
            <a:chOff x="2267744" y="980728"/>
            <a:chExt cx="4699920" cy="5112568"/>
          </a:xfr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grpSpPr>
        <p:sp>
          <p:nvSpPr>
            <p:cNvPr id="4" name="3 Anillo"/>
            <p:cNvSpPr/>
            <p:nvPr/>
          </p:nvSpPr>
          <p:spPr>
            <a:xfrm>
              <a:off x="2267744" y="980728"/>
              <a:ext cx="4680520" cy="4824536"/>
            </a:xfrm>
            <a:prstGeom prst="donut">
              <a:avLst>
                <a:gd name="adj" fmla="val 4385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10" name="9 Elipse"/>
            <p:cNvSpPr/>
            <p:nvPr/>
          </p:nvSpPr>
          <p:spPr>
            <a:xfrm>
              <a:off x="2267744" y="1844824"/>
              <a:ext cx="864096" cy="86409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10 Elipse"/>
            <p:cNvSpPr/>
            <p:nvPr/>
          </p:nvSpPr>
          <p:spPr>
            <a:xfrm>
              <a:off x="6103568" y="1844824"/>
              <a:ext cx="864096" cy="86409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11 Elipse"/>
            <p:cNvSpPr/>
            <p:nvPr/>
          </p:nvSpPr>
          <p:spPr>
            <a:xfrm>
              <a:off x="4175956" y="5229200"/>
              <a:ext cx="864096" cy="86409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9" name="18 Flecha circular"/>
          <p:cNvSpPr/>
          <p:nvPr/>
        </p:nvSpPr>
        <p:spPr>
          <a:xfrm>
            <a:off x="1095111" y="48887"/>
            <a:ext cx="6892194" cy="6784090"/>
          </a:xfrm>
          <a:prstGeom prst="circularArrow">
            <a:avLst>
              <a:gd name="adj1" fmla="val 4560"/>
              <a:gd name="adj2" fmla="val 265742"/>
              <a:gd name="adj3" fmla="val 21034827"/>
              <a:gd name="adj4" fmla="val 11116487"/>
              <a:gd name="adj5" fmla="val 543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0" name="19 Flecha circular"/>
          <p:cNvSpPr/>
          <p:nvPr/>
        </p:nvSpPr>
        <p:spPr>
          <a:xfrm rot="10800000">
            <a:off x="1118309" y="-50164"/>
            <a:ext cx="6892194" cy="6728737"/>
          </a:xfrm>
          <a:prstGeom prst="circularArrow">
            <a:avLst>
              <a:gd name="adj1" fmla="val 4560"/>
              <a:gd name="adj2" fmla="val 530217"/>
              <a:gd name="adj3" fmla="val 21034827"/>
              <a:gd name="adj4" fmla="val 10800000"/>
              <a:gd name="adj5" fmla="val 543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 rot="16500787">
            <a:off x="3091207" y="-226163"/>
            <a:ext cx="3214800" cy="4553116"/>
          </a:xfrm>
          <a:prstGeom prst="rect">
            <a:avLst/>
          </a:prstGeom>
        </p:spPr>
        <p:txBody>
          <a:bodyPr wrap="none">
            <a:prstTxWarp prst="textCircle">
              <a:avLst/>
            </a:prstTxWarp>
            <a:spAutoFit/>
          </a:bodyPr>
          <a:lstStyle/>
          <a:p>
            <a:pPr algn="ctr"/>
            <a:r>
              <a:rPr lang="es-CO" dirty="0"/>
              <a:t>INFORMACIÓN Y COMUNICACIÓN </a:t>
            </a:r>
          </a:p>
        </p:txBody>
      </p:sp>
      <p:sp>
        <p:nvSpPr>
          <p:cNvPr id="3" name="2 CuadroTexto"/>
          <p:cNvSpPr txBox="1"/>
          <p:nvPr/>
        </p:nvSpPr>
        <p:spPr>
          <a:xfrm rot="16200000">
            <a:off x="3571390" y="349810"/>
            <a:ext cx="2016224" cy="3278060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s-CO" sz="1600" dirty="0" smtClean="0"/>
              <a:t>MODULO DE EVALUACIÓN Y SEGUIMIENTO </a:t>
            </a:r>
            <a:endParaRPr lang="es-CO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169614" y="1815872"/>
            <a:ext cx="758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Auditoría Interna con integración de criterios </a:t>
            </a:r>
          </a:p>
          <a:p>
            <a:pPr algn="ctr"/>
            <a:endParaRPr lang="es-CO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086854" y="1894105"/>
            <a:ext cx="1017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 smtClean="0"/>
              <a:t>Autoevaluación Institucional</a:t>
            </a:r>
            <a:endParaRPr lang="es-CO" sz="1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110944" y="5430024"/>
            <a:ext cx="954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 smtClean="0"/>
              <a:t>Planes de Mejoramiento </a:t>
            </a:r>
            <a:endParaRPr lang="es-CO" sz="1000" dirty="0"/>
          </a:p>
        </p:txBody>
      </p:sp>
      <p:sp>
        <p:nvSpPr>
          <p:cNvPr id="18" name="17 CuadroTexto"/>
          <p:cNvSpPr txBox="1"/>
          <p:nvPr/>
        </p:nvSpPr>
        <p:spPr>
          <a:xfrm rot="21304318">
            <a:off x="1473667" y="1720231"/>
            <a:ext cx="6357479" cy="46269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6829363"/>
              </a:avLst>
            </a:prstTxWarp>
            <a:spAutoFit/>
          </a:bodyPr>
          <a:lstStyle/>
          <a:p>
            <a:pPr algn="ctr"/>
            <a:r>
              <a:rPr lang="es-CO" dirty="0" smtClean="0"/>
              <a:t>INFORMACIÓN   Y COMUNICACIÓN </a:t>
            </a:r>
            <a:endParaRPr lang="es-CO" dirty="0"/>
          </a:p>
        </p:txBody>
      </p:sp>
      <p:sp>
        <p:nvSpPr>
          <p:cNvPr id="21" name="20 Rectángulo"/>
          <p:cNvSpPr/>
          <p:nvPr/>
        </p:nvSpPr>
        <p:spPr>
          <a:xfrm rot="14492754">
            <a:off x="1773435" y="3012957"/>
            <a:ext cx="3305063" cy="1853947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8385313"/>
              </a:avLst>
            </a:prstTxWarp>
            <a:spAutoFit/>
          </a:bodyPr>
          <a:lstStyle/>
          <a:p>
            <a:pPr algn="ctr"/>
            <a:r>
              <a:rPr lang="es-CO" sz="1600" dirty="0"/>
              <a:t>MODULO DE EVALUACIÓN Y SEGUIMIENTO </a:t>
            </a:r>
          </a:p>
        </p:txBody>
      </p:sp>
      <p:sp>
        <p:nvSpPr>
          <p:cNvPr id="22" name="21 CuadroTexto"/>
          <p:cNvSpPr txBox="1"/>
          <p:nvPr/>
        </p:nvSpPr>
        <p:spPr>
          <a:xfrm rot="17410144">
            <a:off x="3524463" y="2250298"/>
            <a:ext cx="3746708" cy="282334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255434"/>
              </a:avLst>
            </a:prstTxWarp>
            <a:spAutoFit/>
          </a:bodyPr>
          <a:lstStyle/>
          <a:p>
            <a:r>
              <a:rPr lang="es-CO" sz="1600" dirty="0" smtClean="0"/>
              <a:t>MODULO DE EVALUACIÓN Y SEGUIMIENTO </a:t>
            </a:r>
            <a:endParaRPr lang="es-CO" sz="16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256392" y="1585039"/>
            <a:ext cx="891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Talento Humano </a:t>
            </a:r>
            <a:endParaRPr lang="es-CO" sz="12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5280179" y="3850581"/>
            <a:ext cx="1268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Direccionamiento Estratégico </a:t>
            </a:r>
            <a:endParaRPr lang="es-CO" sz="11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871325" y="3750553"/>
            <a:ext cx="12636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dirty="0" smtClean="0"/>
              <a:t>ADMINISTRACIÓN DEL RIESGO </a:t>
            </a:r>
          </a:p>
          <a:p>
            <a:endParaRPr lang="es-CO" sz="800" dirty="0" smtClean="0"/>
          </a:p>
          <a:p>
            <a:r>
              <a:rPr lang="es-CO" sz="800" dirty="0" smtClean="0"/>
              <a:t>* Manual Gestión del     Riesgo UIS </a:t>
            </a:r>
          </a:p>
          <a:p>
            <a:endParaRPr lang="es-CO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887453" y="5734410"/>
            <a:ext cx="1401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 smtClean="0"/>
              <a:t>* Planes de Acción y/o mejora </a:t>
            </a:r>
            <a:endParaRPr lang="es-CO" sz="800" dirty="0"/>
          </a:p>
        </p:txBody>
      </p:sp>
      <p:sp>
        <p:nvSpPr>
          <p:cNvPr id="26" name="25 Rectángulo"/>
          <p:cNvSpPr/>
          <p:nvPr/>
        </p:nvSpPr>
        <p:spPr>
          <a:xfrm>
            <a:off x="6017398" y="6340019"/>
            <a:ext cx="3073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" dirty="0"/>
              <a:t>Gráfica tomada del Manual Técnico del Modelo Estándar de Control Interno para el Estado Colombiano MECI 2014 </a:t>
            </a:r>
          </a:p>
        </p:txBody>
      </p:sp>
      <p:sp>
        <p:nvSpPr>
          <p:cNvPr id="28" name="27 Rectángulo"/>
          <p:cNvSpPr/>
          <p:nvPr/>
        </p:nvSpPr>
        <p:spPr>
          <a:xfrm rot="16200000">
            <a:off x="-1514055" y="31102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/>
              <a:t>3. Estructura de Control</a:t>
            </a:r>
            <a:br>
              <a:rPr lang="es-CO" b="1" dirty="0"/>
            </a:br>
            <a:r>
              <a:rPr lang="es-CO" b="1" dirty="0"/>
              <a:t>MECI -  UIS  </a:t>
            </a:r>
          </a:p>
        </p:txBody>
      </p:sp>
    </p:spTree>
    <p:extLst>
      <p:ext uri="{BB962C8B-B14F-4D97-AF65-F5344CB8AC3E}">
        <p14:creationId xmlns:p14="http://schemas.microsoft.com/office/powerpoint/2010/main" val="404029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26480" cy="1143000"/>
          </a:xfrm>
        </p:spPr>
        <p:txBody>
          <a:bodyPr>
            <a:normAutofit/>
          </a:bodyPr>
          <a:lstStyle/>
          <a:p>
            <a:r>
              <a:rPr lang="es-CO" sz="3200" dirty="0"/>
              <a:t>3. Estructura de Control </a:t>
            </a:r>
            <a:r>
              <a:rPr lang="es-CO" sz="3200" dirty="0" smtClean="0"/>
              <a:t>MECI</a:t>
            </a:r>
            <a:endParaRPr lang="es-CO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1600200"/>
            <a:ext cx="78295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183380" y="6295310"/>
            <a:ext cx="4994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/>
              <a:t>Fuente: Manual Técnico del Modelo Estándar de Control Interno para el Estado  </a:t>
            </a:r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10881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4. Fase de Conocimiento </a:t>
            </a: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4258">
            <a:off x="682244" y="3246120"/>
            <a:ext cx="4046220" cy="27317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994410" y="1931670"/>
            <a:ext cx="72809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/>
              <a:t>La Dirección de Control Interno, lideró el reto de socializar en los funcionarios públicos la estructura del nuevo modelo, dándolo  a conocer en su pagina web,  al igual que la difusión a través de una Circular entregada a cada miembro de la Comunidad Universitaria.</a:t>
            </a:r>
          </a:p>
          <a:p>
            <a:pPr algn="just"/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068">
            <a:off x="5072273" y="3027310"/>
            <a:ext cx="3380422" cy="34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3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7910" cy="1143000"/>
          </a:xfrm>
        </p:spPr>
        <p:txBody>
          <a:bodyPr>
            <a:normAutofit/>
          </a:bodyPr>
          <a:lstStyle/>
          <a:p>
            <a:r>
              <a:rPr lang="es-CO" sz="3200" dirty="0">
                <a:latin typeface="Humanst521 BT" panose="020B0602020204020204" pitchFamily="34" charset="0"/>
              </a:rPr>
              <a:t>5. Fase de </a:t>
            </a:r>
            <a:r>
              <a:rPr lang="es-CO" sz="3200" dirty="0" smtClean="0">
                <a:latin typeface="Humanst521 BT" panose="020B0602020204020204" pitchFamily="34" charset="0"/>
              </a:rPr>
              <a:t>Diagnóstico </a:t>
            </a:r>
            <a:r>
              <a:rPr lang="es-CO" sz="3200" dirty="0">
                <a:latin typeface="Humanst521 BT" panose="020B0602020204020204" pitchFamily="34" charset="0"/>
              </a:rPr>
              <a:t/>
            </a:r>
            <a:br>
              <a:rPr lang="es-CO" sz="3200" dirty="0">
                <a:latin typeface="Humanst521 BT" panose="020B0602020204020204" pitchFamily="34" charset="0"/>
              </a:rPr>
            </a:br>
            <a:endParaRPr lang="es-CO" sz="3200" dirty="0">
              <a:latin typeface="Humanst521 BT" panose="020B0602020204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400" dirty="0" smtClean="0">
                <a:latin typeface="Humanst521 BT" panose="020B0602020204020204" pitchFamily="34" charset="0"/>
              </a:rPr>
              <a:t>Comprende la identificación </a:t>
            </a:r>
            <a:r>
              <a:rPr lang="es-CO" sz="2400" dirty="0">
                <a:latin typeface="Humanst521 BT" panose="020B0602020204020204" pitchFamily="34" charset="0"/>
              </a:rPr>
              <a:t>de los principales cambios surtidos en el proceso de actualización y </a:t>
            </a:r>
            <a:r>
              <a:rPr lang="es-CO" sz="2400" dirty="0" smtClean="0">
                <a:latin typeface="Humanst521 BT" panose="020B0602020204020204" pitchFamily="34" charset="0"/>
              </a:rPr>
              <a:t>de la autoevaluación </a:t>
            </a:r>
            <a:r>
              <a:rPr lang="es-CO" sz="2400" dirty="0">
                <a:latin typeface="Humanst521 BT" panose="020B0602020204020204" pitchFamily="34" charset="0"/>
              </a:rPr>
              <a:t>con respecto al estado del Sistema actual, con el fin de establecer lo que se ha adelantado en la implementación y lo que debe </a:t>
            </a:r>
            <a:r>
              <a:rPr lang="es-CO" sz="2400" dirty="0" smtClean="0">
                <a:latin typeface="Humanst521 BT" panose="020B0602020204020204" pitchFamily="34" charset="0"/>
              </a:rPr>
              <a:t>actualizarse según </a:t>
            </a:r>
            <a:r>
              <a:rPr lang="es-CO" sz="2400" dirty="0">
                <a:latin typeface="Humanst521 BT" panose="020B0602020204020204" pitchFamily="34" charset="0"/>
              </a:rPr>
              <a:t>sea el caso</a:t>
            </a:r>
            <a:r>
              <a:rPr lang="es-CO" sz="2400" dirty="0" smtClean="0">
                <a:latin typeface="Humanst521 BT" panose="020B0602020204020204" pitchFamily="34" charset="0"/>
              </a:rPr>
              <a:t>, para lo anterior la Universidad Industrial de Santander aplicó el </a:t>
            </a:r>
            <a:r>
              <a:rPr lang="es-CO" sz="2400" dirty="0">
                <a:latin typeface="Humanst521 BT" panose="020B0602020204020204" pitchFamily="34" charset="0"/>
              </a:rPr>
              <a:t>formato </a:t>
            </a:r>
            <a:r>
              <a:rPr lang="es-CO" sz="2400" dirty="0" smtClean="0">
                <a:latin typeface="Humanst521 BT" panose="020B0602020204020204" pitchFamily="34" charset="0"/>
              </a:rPr>
              <a:t>del Manual </a:t>
            </a:r>
            <a:r>
              <a:rPr lang="es-CO" sz="2400" dirty="0">
                <a:latin typeface="Humanst521 BT" panose="020B0602020204020204" pitchFamily="34" charset="0"/>
              </a:rPr>
              <a:t>Técnico </a:t>
            </a:r>
            <a:r>
              <a:rPr lang="es-CO" sz="2400" dirty="0" smtClean="0">
                <a:latin typeface="Humanst521 BT" panose="020B0602020204020204" pitchFamily="34" charset="0"/>
              </a:rPr>
              <a:t>para la </a:t>
            </a:r>
            <a:r>
              <a:rPr lang="es-CO" sz="2400" dirty="0">
                <a:latin typeface="Humanst521 BT" panose="020B0602020204020204" pitchFamily="34" charset="0"/>
              </a:rPr>
              <a:t>fase de diagnóstico sugerido por el Departamento Administrativo de la </a:t>
            </a:r>
            <a:r>
              <a:rPr lang="es-CO" sz="2400" dirty="0" smtClean="0">
                <a:latin typeface="Humanst521 BT" panose="020B0602020204020204" pitchFamily="34" charset="0"/>
              </a:rPr>
              <a:t>Función Pública</a:t>
            </a:r>
            <a:r>
              <a:rPr lang="es-CO" sz="2400" dirty="0">
                <a:latin typeface="Humanst521 BT" panose="020B0602020204020204" pitchFamily="34" charset="0"/>
              </a:rPr>
              <a:t>, </a:t>
            </a:r>
            <a:r>
              <a:rPr lang="es-CO" sz="2400" dirty="0" smtClean="0">
                <a:latin typeface="Humanst521 BT" panose="020B0602020204020204" pitchFamily="34" charset="0"/>
              </a:rPr>
              <a:t>arrojando los siguientes resultados:</a:t>
            </a:r>
            <a:endParaRPr lang="it-IT" sz="2400" dirty="0" smtClean="0">
              <a:latin typeface="Humanst521 BT" panose="020B0602020204020204" pitchFamily="34" charset="0"/>
              <a:hlinkClick r:id="rId2" action="ppaction://hlinkfile"/>
            </a:endParaRPr>
          </a:p>
          <a:p>
            <a:pPr marL="0" indent="0" algn="just">
              <a:buNone/>
            </a:pPr>
            <a:endParaRPr lang="es-CO" sz="2400" dirty="0">
              <a:latin typeface="Humanst521 BT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3619</TotalTime>
  <Words>2809</Words>
  <Application>Microsoft Office PowerPoint</Application>
  <PresentationFormat>Presentación en pantalla (4:3)</PresentationFormat>
  <Paragraphs>800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UNIVERSIDAD INDUSTRIAL DE SANTANDER  </vt:lpstr>
      <vt:lpstr>CONTENIDO </vt:lpstr>
      <vt:lpstr>INTRODUCCIÓN </vt:lpstr>
      <vt:lpstr>1. OBJETIVO </vt:lpstr>
      <vt:lpstr>Presentación de PowerPoint</vt:lpstr>
      <vt:lpstr>Presentación de PowerPoint</vt:lpstr>
      <vt:lpstr>3. Estructura de Control MECI</vt:lpstr>
      <vt:lpstr>4. Fase de Conocimiento </vt:lpstr>
      <vt:lpstr>5. Fase de Diagnóstico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6. Fase de Planeación de la actualización  </vt:lpstr>
      <vt:lpstr>Presentación de PowerPoint</vt:lpstr>
      <vt:lpstr>7. FASE DE EJECUCION Y SEGUIMIENTO </vt:lpstr>
      <vt:lpstr>7. FASE DE EJECUCIÓN Y SEGUIMIENTO </vt:lpstr>
      <vt:lpstr>8. Fase de Cierre  </vt:lpstr>
    </vt:vector>
  </TitlesOfParts>
  <Company>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direccion de comunicaciones</dc:creator>
  <cp:lastModifiedBy>Vie</cp:lastModifiedBy>
  <cp:revision>80</cp:revision>
  <cp:lastPrinted>2015-08-28T21:59:30Z</cp:lastPrinted>
  <dcterms:created xsi:type="dcterms:W3CDTF">2014-02-25T19:52:05Z</dcterms:created>
  <dcterms:modified xsi:type="dcterms:W3CDTF">2018-05-16T16:50:27Z</dcterms:modified>
</cp:coreProperties>
</file>