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g"/>
  <Override PartName="/ppt/media/image8.jpg" ContentType="image/jpg"/>
  <Override PartName="/ppt/media/image9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4" r:id="rId5"/>
    <p:sldId id="266" r:id="rId6"/>
    <p:sldId id="261" r:id="rId7"/>
    <p:sldId id="271" r:id="rId8"/>
    <p:sldId id="270" r:id="rId9"/>
    <p:sldId id="269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1"/>
    <p:restoredTop sz="50000"/>
  </p:normalViewPr>
  <p:slideViewPr>
    <p:cSldViewPr snapToGrid="0" snapToObjects="1">
      <p:cViewPr varScale="1">
        <p:scale>
          <a:sx n="115" d="100"/>
          <a:sy n="115" d="100"/>
        </p:scale>
        <p:origin x="12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921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776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1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790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59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942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552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785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059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60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80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94EF-CD37-0D4C-8223-52A45B7633BC}" type="datetimeFigureOut">
              <a:rPr lang="es-ES_tradnl" smtClean="0"/>
              <a:t>14/08/2019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9334-06B0-D140-838B-5C3C96BA1C9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165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direcge@uis.edu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84269" y="2975956"/>
            <a:ext cx="578565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Acuerdo Consejo Superior 059 de 2007</a:t>
            </a:r>
          </a:p>
          <a:p>
            <a:pPr algn="just"/>
            <a:endParaRPr lang="es-ES" sz="2000" b="1" dirty="0" smtClean="0">
              <a:latin typeface="Humanst521 BT" panose="020B0602020204020204" pitchFamily="34" charset="0"/>
            </a:endParaRPr>
          </a:p>
          <a:p>
            <a:pPr algn="just"/>
            <a:r>
              <a:rPr lang="es-ES" sz="2000" b="1" dirty="0" smtClean="0">
                <a:latin typeface="Humanst521 BT" panose="020B0602020204020204" pitchFamily="34" charset="0"/>
              </a:rPr>
              <a:t>“Por el cual se adopta el Acta de Informe de Gestión para los funcionarios o particulares que ejercen funciones públicas en la Universidad Industrial de Santander”. </a:t>
            </a:r>
            <a:endParaRPr lang="en-US" sz="2000" b="1" dirty="0">
              <a:latin typeface="Humanst521 BT" panose="020B0602020204020204" pitchFamily="34" charset="0"/>
            </a:endParaRPr>
          </a:p>
        </p:txBody>
      </p:sp>
      <p:sp>
        <p:nvSpPr>
          <p:cNvPr id="6" name="object 3"/>
          <p:cNvSpPr/>
          <p:nvPr/>
        </p:nvSpPr>
        <p:spPr>
          <a:xfrm>
            <a:off x="1226592" y="5108822"/>
            <a:ext cx="1599735" cy="13882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uadroTexto 6"/>
          <p:cNvSpPr txBox="1"/>
          <p:nvPr/>
        </p:nvSpPr>
        <p:spPr>
          <a:xfrm>
            <a:off x="2801390" y="6036076"/>
            <a:ext cx="36160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>
                <a:solidFill>
                  <a:schemeClr val="bg2">
                    <a:lumMod val="50000"/>
                  </a:schemeClr>
                </a:solidFill>
                <a:latin typeface="Humanst521 BT" panose="020B0602020204020204" pitchFamily="34" charset="0"/>
              </a:rPr>
              <a:t>Dirección de Control Interno y Evaluación de Gestión 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Humanst521 BT" panose="020B06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60" y="639605"/>
            <a:ext cx="6371705" cy="614997"/>
          </a:xfrm>
        </p:spPr>
        <p:txBody>
          <a:bodyPr>
            <a:no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lang="es-ES" sz="2400" b="1" spc="-480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¿        </a:t>
            </a:r>
            <a:r>
              <a:rPr lang="es-ES" sz="2400" b="1" spc="70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Qué </a:t>
            </a:r>
            <a:r>
              <a:rPr lang="es-ES" sz="2400" b="1" spc="-60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es</a:t>
            </a:r>
            <a:r>
              <a:rPr lang="es-ES" sz="2400" b="1" spc="135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 </a:t>
            </a:r>
            <a:r>
              <a:rPr lang="es-ES" sz="2400" b="1" spc="-80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el </a:t>
            </a:r>
            <a:r>
              <a:rPr lang="es-ES" sz="2400" b="1" spc="185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Acta de Informe de Gestión</a:t>
            </a:r>
            <a:r>
              <a:rPr lang="es-ES" sz="2400" b="1" spc="125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?</a:t>
            </a:r>
            <a:endParaRPr lang="es-ES_tradnl" sz="2400" dirty="0">
              <a:solidFill>
                <a:srgbClr val="0070C0"/>
              </a:solidFill>
              <a:latin typeface="Humanst521 BT" panose="020B0602020204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9551" y="2067269"/>
            <a:ext cx="7962900" cy="4266855"/>
          </a:xfrm>
        </p:spPr>
        <p:txBody>
          <a:bodyPr>
            <a:normAutofit fontScale="25000" lnSpcReduction="20000"/>
          </a:bodyPr>
          <a:lstStyle/>
          <a:p>
            <a:pPr marL="12700" marR="5080" algn="just">
              <a:lnSpc>
                <a:spcPct val="120000"/>
              </a:lnSpc>
              <a:spcBef>
                <a:spcPts val="0"/>
              </a:spcBef>
            </a:pPr>
            <a:r>
              <a:rPr lang="es-ES" sz="7200" spc="20" dirty="0" smtClean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Universidad </a:t>
            </a:r>
            <a:r>
              <a:rPr lang="es-ES" sz="7200" spc="-10" dirty="0" smtClean="0">
                <a:latin typeface="Humanst521 BT" panose="020B0602020204020204" pitchFamily="34" charset="0"/>
                <a:cs typeface="Gill Sans MT"/>
              </a:rPr>
              <a:t>Industrial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-20" dirty="0" smtClean="0">
                <a:latin typeface="Humanst521 BT" panose="020B0602020204020204" pitchFamily="34" charset="0"/>
                <a:cs typeface="Gill Sans MT"/>
              </a:rPr>
              <a:t>Santander, </a:t>
            </a:r>
            <a:r>
              <a:rPr lang="es-ES" sz="7200" spc="10" dirty="0" smtClean="0">
                <a:latin typeface="Humanst521 BT" panose="020B0602020204020204" pitchFamily="34" charset="0"/>
                <a:cs typeface="Gill Sans MT"/>
              </a:rPr>
              <a:t>a </a:t>
            </a:r>
            <a:r>
              <a:rPr lang="es-ES" sz="7200" spc="-15" dirty="0" smtClean="0">
                <a:latin typeface="Humanst521 BT" panose="020B0602020204020204" pitchFamily="34" charset="0"/>
                <a:cs typeface="Gill Sans MT"/>
              </a:rPr>
              <a:t>través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del </a:t>
            </a:r>
            <a:r>
              <a:rPr lang="es-ES" sz="7200" spc="-20" dirty="0" smtClean="0">
                <a:latin typeface="Humanst521 BT" panose="020B0602020204020204" pitchFamily="34" charset="0"/>
                <a:cs typeface="Gill Sans MT"/>
              </a:rPr>
              <a:t>Acuerdo No </a:t>
            </a:r>
            <a:r>
              <a:rPr lang="es-ES" sz="7200" spc="5" dirty="0" smtClean="0">
                <a:latin typeface="Humanst521 BT" panose="020B0602020204020204" pitchFamily="34" charset="0"/>
                <a:cs typeface="Gill Sans MT"/>
              </a:rPr>
              <a:t>059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10" dirty="0" smtClean="0">
                <a:latin typeface="Humanst521 BT" panose="020B0602020204020204" pitchFamily="34" charset="0"/>
                <a:cs typeface="Gill Sans MT"/>
              </a:rPr>
              <a:t>2007 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del </a:t>
            </a:r>
            <a:r>
              <a:rPr lang="es-ES" sz="7200" spc="-20" dirty="0" smtClean="0">
                <a:latin typeface="Humanst521 BT" panose="020B0602020204020204" pitchFamily="34" charset="0"/>
                <a:cs typeface="Gill Sans MT"/>
              </a:rPr>
              <a:t>Consejo </a:t>
            </a:r>
            <a:r>
              <a:rPr lang="es-ES" sz="7200" spc="-25" dirty="0" smtClean="0">
                <a:latin typeface="Humanst521 BT" panose="020B0602020204020204" pitchFamily="34" charset="0"/>
                <a:cs typeface="Gill Sans MT"/>
              </a:rPr>
              <a:t>Superior,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adopta el </a:t>
            </a:r>
            <a:r>
              <a:rPr lang="es-ES" sz="7200" spc="-30" dirty="0" smtClean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Acta </a:t>
            </a:r>
            <a:r>
              <a:rPr lang="es-ES" sz="7200" spc="15" dirty="0" smtClean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dirty="0" smtClean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7200" spc="15" dirty="0" smtClean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-25" dirty="0" smtClean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Gestión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como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mecanismo 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apoyo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para </a:t>
            </a:r>
            <a:r>
              <a:rPr lang="es-ES" sz="7200" spc="-10" dirty="0" smtClean="0">
                <a:latin typeface="Humanst521 BT" panose="020B0602020204020204" pitchFamily="34" charset="0"/>
                <a:cs typeface="Gill Sans MT"/>
              </a:rPr>
              <a:t>facilitar </a:t>
            </a:r>
            <a:r>
              <a:rPr lang="es-ES" sz="7200" spc="-15" dirty="0" smtClean="0">
                <a:latin typeface="Humanst521 BT" panose="020B0602020204020204" pitchFamily="34" charset="0"/>
                <a:cs typeface="Gill Sans MT"/>
              </a:rPr>
              <a:t>las</a:t>
            </a:r>
            <a:r>
              <a:rPr lang="es-ES" sz="7200" spc="525" dirty="0" smtClean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7200" spc="-10" dirty="0" smtClean="0">
                <a:latin typeface="Humanst521 BT" panose="020B0602020204020204" pitchFamily="34" charset="0"/>
                <a:cs typeface="Gill Sans MT"/>
              </a:rPr>
              <a:t>funciones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administrativas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-25" dirty="0" smtClean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7200" spc="-15" dirty="0" smtClean="0">
                <a:latin typeface="Humanst521 BT" panose="020B0602020204020204" pitchFamily="34" charset="0"/>
                <a:cs typeface="Gill Sans MT"/>
              </a:rPr>
              <a:t>servidores 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responsables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Unidades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Académicas </a:t>
            </a:r>
            <a:r>
              <a:rPr lang="es-ES" sz="7200" spc="10" dirty="0" smtClean="0">
                <a:latin typeface="Humanst521 BT" panose="020B0602020204020204" pitchFamily="34" charset="0"/>
                <a:cs typeface="Gill Sans MT"/>
              </a:rPr>
              <a:t>y  </a:t>
            </a:r>
            <a:r>
              <a:rPr lang="es-ES" sz="7200" spc="-15" dirty="0" smtClean="0">
                <a:latin typeface="Humanst521 BT" panose="020B0602020204020204" pitchFamily="34" charset="0"/>
                <a:cs typeface="Gill Sans MT"/>
              </a:rPr>
              <a:t>Administrativas 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7200" spc="20" dirty="0" smtClean="0">
                <a:latin typeface="Humanst521 BT" panose="020B0602020204020204" pitchFamily="34" charset="0"/>
                <a:cs typeface="Gill Sans MT"/>
              </a:rPr>
              <a:t>UIS,  </a:t>
            </a:r>
            <a:r>
              <a:rPr lang="es-ES" sz="7200" spc="-15" dirty="0" smtClean="0">
                <a:latin typeface="Humanst521 BT" panose="020B0602020204020204" pitchFamily="34" charset="0"/>
                <a:cs typeface="Gill Sans MT"/>
              </a:rPr>
              <a:t>orientándoles</a:t>
            </a:r>
            <a:r>
              <a:rPr lang="es-ES" sz="7200" spc="525" dirty="0" smtClean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hacia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el fortalecimiento,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mejoramiento,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mejoramiento </a:t>
            </a:r>
            <a:r>
              <a:rPr lang="es-ES" sz="7200" spc="10" dirty="0" smtClean="0">
                <a:latin typeface="Humanst521 BT" panose="020B0602020204020204" pitchFamily="34" charset="0"/>
                <a:cs typeface="Gill Sans MT"/>
              </a:rPr>
              <a:t>y 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cumplimiento </a:t>
            </a:r>
            <a:r>
              <a:rPr lang="es-ES" sz="7200" spc="1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7200" spc="-25" dirty="0" smtClean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7200" spc="-10" dirty="0" smtClean="0">
                <a:latin typeface="Humanst521 BT" panose="020B0602020204020204" pitchFamily="34" charset="0"/>
                <a:cs typeface="Gill Sans MT"/>
              </a:rPr>
              <a:t>objetivos </a:t>
            </a:r>
            <a:r>
              <a:rPr lang="es-ES" sz="7200" spc="10" dirty="0" smtClean="0">
                <a:latin typeface="Humanst521 BT" panose="020B0602020204020204" pitchFamily="34" charset="0"/>
                <a:cs typeface="Gill Sans MT"/>
              </a:rPr>
              <a:t>y </a:t>
            </a:r>
            <a:r>
              <a:rPr lang="es-ES" sz="7200" spc="-5" dirty="0" smtClean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7200" dirty="0" smtClean="0">
                <a:latin typeface="Humanst521 BT" panose="020B0602020204020204" pitchFamily="34" charset="0"/>
                <a:cs typeface="Gill Sans MT"/>
              </a:rPr>
              <a:t>calidad</a:t>
            </a:r>
            <a:r>
              <a:rPr lang="es-ES" sz="7200" spc="-370" dirty="0" smtClean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7200" spc="-10" dirty="0" smtClean="0">
                <a:latin typeface="Humanst521 BT" panose="020B0602020204020204" pitchFamily="34" charset="0"/>
                <a:cs typeface="Gill Sans MT"/>
              </a:rPr>
              <a:t>institucional.</a:t>
            </a:r>
            <a:endParaRPr lang="es-ES" sz="7200" dirty="0" smtClean="0">
              <a:latin typeface="Humanst521 BT" panose="020B0602020204020204" pitchFamily="34" charset="0"/>
              <a:cs typeface="Gill Sans M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s-ES" sz="7200" dirty="0" smtClean="0">
              <a:latin typeface="Humanst521 BT" panose="020B0602020204020204" pitchFamily="34" charset="0"/>
              <a:cs typeface="Times New Roman"/>
            </a:endParaRPr>
          </a:p>
          <a:p>
            <a:pPr marL="12700" marR="5080" algn="just">
              <a:lnSpc>
                <a:spcPct val="120000"/>
              </a:lnSpc>
              <a:spcBef>
                <a:spcPts val="0"/>
              </a:spcBef>
            </a:pPr>
            <a:r>
              <a:rPr lang="es-ES" sz="7200" spc="20" dirty="0" smtClean="0">
                <a:latin typeface="Humanst521 BT" panose="020B0602020204020204" pitchFamily="34" charset="0"/>
                <a:cs typeface="Gill Sans MT"/>
              </a:rPr>
              <a:t>Esta medida, fundamentada en la Ley 951 del 31 de marzo de 2005 y el  Manual para la Administración y Control de los Bienes Muebles de la UIS,  también establece como un deber para sus funcionarios  y servidores  particulares, presentar al separarse de sus  cargos  o al finalizar la  administración, según el caso, un informe a quienes les sustituyan legalmente  en sus funciones, de los asuntos de su competencia, así como la gestión de los  recursos financieros , físicos, humanos, y administrativos que tuvieron  asignados para el ejercicio de sus responsabilidades.</a:t>
            </a:r>
          </a:p>
          <a:p>
            <a:pPr marL="12700" marR="5080" algn="just">
              <a:lnSpc>
                <a:spcPct val="120000"/>
              </a:lnSpc>
              <a:spcBef>
                <a:spcPts val="0"/>
              </a:spcBef>
            </a:pPr>
            <a:endParaRPr lang="es-ES_tradnl" sz="2700" spc="20" dirty="0">
              <a:latin typeface="Humanst521 BT" panose="020B0602020204020204" pitchFamily="34" charset="0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8612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6537" y="473193"/>
            <a:ext cx="5926973" cy="981536"/>
          </a:xfrm>
        </p:spPr>
        <p:txBody>
          <a:bodyPr>
            <a:normAutofit/>
          </a:bodyPr>
          <a:lstStyle/>
          <a:p>
            <a:pPr marL="635">
              <a:lnSpc>
                <a:spcPct val="100000"/>
              </a:lnSpc>
              <a:spcBef>
                <a:spcPts val="105"/>
              </a:spcBef>
            </a:pPr>
            <a:r>
              <a:rPr lang="es-ES" sz="2000" b="1" spc="-20" dirty="0">
                <a:solidFill>
                  <a:srgbClr val="0070C0"/>
                </a:solidFill>
                <a:latin typeface="Humanst521 BT" panose="020B0602020204020204" pitchFamily="34" charset="0"/>
              </a:rPr>
              <a:t>¿</a:t>
            </a:r>
            <a:r>
              <a:rPr lang="es-ES" sz="2100" b="1" spc="-20" dirty="0">
                <a:solidFill>
                  <a:srgbClr val="0070C0"/>
                </a:solidFill>
                <a:latin typeface="Humanst521 BT" panose="020B0602020204020204" pitchFamily="34" charset="0"/>
              </a:rPr>
              <a:t>Para </a:t>
            </a:r>
            <a:r>
              <a:rPr lang="es-ES" sz="2100" b="1" spc="5" dirty="0">
                <a:solidFill>
                  <a:srgbClr val="0070C0"/>
                </a:solidFill>
                <a:latin typeface="Humanst521 BT" panose="020B0602020204020204" pitchFamily="34" charset="0"/>
              </a:rPr>
              <a:t>quiénes aplica</a:t>
            </a:r>
            <a:r>
              <a:rPr lang="es-ES" sz="2100" b="1" spc="-260" dirty="0">
                <a:solidFill>
                  <a:srgbClr val="0070C0"/>
                </a:solidFill>
                <a:latin typeface="Humanst521 BT" panose="020B0602020204020204" pitchFamily="34" charset="0"/>
              </a:rPr>
              <a:t> </a:t>
            </a:r>
            <a:r>
              <a:rPr lang="es-ES" sz="21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el </a:t>
            </a:r>
            <a:r>
              <a:rPr lang="es-ES" sz="2100" b="1" spc="-150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Acta de Informe de Gestión ?</a:t>
            </a:r>
            <a:endParaRPr lang="en-US" sz="2100" b="1" dirty="0">
              <a:solidFill>
                <a:srgbClr val="0070C0"/>
              </a:solidFill>
              <a:latin typeface="Humanst521 BT" panose="020B06020202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33443"/>
            <a:ext cx="7625888" cy="4351338"/>
          </a:xfrm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s-ES" sz="1800" spc="40" dirty="0">
                <a:latin typeface="Humanst521 BT" panose="020B0602020204020204" pitchFamily="34" charset="0"/>
                <a:cs typeface="Gill Sans MT"/>
              </a:rPr>
              <a:t>El </a:t>
            </a:r>
            <a:r>
              <a:rPr lang="es-ES" sz="1800" b="1" spc="-35" dirty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Acta </a:t>
            </a:r>
            <a:r>
              <a:rPr lang="es-ES" sz="1800" b="1" spc="15" dirty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b="1" spc="-5" dirty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1800" b="1" spc="15" dirty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b="1" spc="-30" dirty="0">
                <a:solidFill>
                  <a:srgbClr val="0070C0"/>
                </a:solidFill>
                <a:latin typeface="Humanst521 BT" panose="020B0602020204020204" pitchFamily="34" charset="0"/>
                <a:cs typeface="Gill Sans MT"/>
              </a:rPr>
              <a:t>Gestión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será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obligatorio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cumplimiento  para </a:t>
            </a:r>
            <a:r>
              <a:rPr lang="es-ES" sz="1800" spc="-25" dirty="0">
                <a:latin typeface="Humanst521 BT" panose="020B0602020204020204" pitchFamily="34" charset="0"/>
                <a:cs typeface="Gill Sans MT"/>
              </a:rPr>
              <a:t>todos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servidores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públicos </a:t>
            </a:r>
            <a:r>
              <a:rPr lang="es-ES" sz="1800" spc="20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Universidad,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entre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ellos 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el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Representante </a:t>
            </a:r>
            <a:r>
              <a:rPr lang="es-ES" sz="1800" spc="25" dirty="0">
                <a:latin typeface="Humanst521 BT" panose="020B0602020204020204" pitchFamily="34" charset="0"/>
                <a:cs typeface="Gill Sans MT"/>
              </a:rPr>
              <a:t>Legal,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titulares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Unidades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Académicas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y/o  Administrativas,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así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como </a:t>
            </a:r>
            <a:r>
              <a:rPr lang="es-ES" sz="1800" spc="-25" dirty="0">
                <a:latin typeface="Humanst521 BT" panose="020B0602020204020204" pitchFamily="34" charset="0"/>
                <a:cs typeface="Gill Sans MT"/>
              </a:rPr>
              <a:t>todos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demás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servidores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que  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administren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bienes </a:t>
            </a:r>
            <a:r>
              <a:rPr lang="es-ES" sz="1800" spc="-40" dirty="0">
                <a:latin typeface="Humanst521 BT" panose="020B0602020204020204" pitchFamily="34" charset="0"/>
                <a:cs typeface="Gill Sans MT"/>
              </a:rPr>
              <a:t>o</a:t>
            </a:r>
            <a:r>
              <a:rPr lang="es-ES" sz="1800" spc="585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fondos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del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Estado,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gestionen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recursos 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financieros,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humanos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y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administrativos,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incluidos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aquellos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se  encuentren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desempeñando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funciones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directivas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bajo la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modalidad 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</a:t>
            </a:r>
            <a:r>
              <a:rPr lang="es-ES" sz="1800" spc="-7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encargo</a:t>
            </a:r>
            <a:r>
              <a:rPr lang="es-ES" sz="1800" spc="-7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por</a:t>
            </a:r>
            <a:r>
              <a:rPr lang="es-ES" sz="1800" spc="-7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mas</a:t>
            </a:r>
            <a:r>
              <a:rPr lang="es-ES" sz="1800" spc="-8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</a:t>
            </a:r>
            <a:r>
              <a:rPr lang="es-ES" sz="1800" spc="-65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(30)</a:t>
            </a:r>
            <a:r>
              <a:rPr lang="es-ES" sz="1800" spc="-8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días</a:t>
            </a:r>
            <a:r>
              <a:rPr lang="es-ES" sz="1800" spc="-65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calendario.</a:t>
            </a:r>
            <a:endParaRPr lang="es-ES" sz="1800" dirty="0">
              <a:latin typeface="Humanst521 BT" panose="020B0602020204020204" pitchFamily="34" charset="0"/>
              <a:cs typeface="Gill Sans MT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345" y="4848571"/>
            <a:ext cx="1547333" cy="1685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82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5593" y="226581"/>
            <a:ext cx="6151418" cy="1048038"/>
          </a:xfrm>
        </p:spPr>
        <p:txBody>
          <a:bodyPr>
            <a:normAutofit/>
          </a:bodyPr>
          <a:lstStyle/>
          <a:p>
            <a:pPr algn="ctr"/>
            <a:r>
              <a:rPr lang="es-ES" sz="2300" b="1" dirty="0">
                <a:solidFill>
                  <a:srgbClr val="0070C0"/>
                </a:solidFill>
                <a:latin typeface="Humanst521 BT" panose="020B0602020204020204" pitchFamily="34" charset="0"/>
              </a:rPr>
              <a:t>Oportunidad para la presentación </a:t>
            </a:r>
            <a:r>
              <a:rPr lang="es-ES" sz="23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/>
            </a:r>
            <a:br>
              <a:rPr lang="es-ES" sz="23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</a:br>
            <a:r>
              <a:rPr lang="es-ES" sz="23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del </a:t>
            </a:r>
            <a:r>
              <a:rPr lang="es-ES" sz="2300" b="1" dirty="0">
                <a:solidFill>
                  <a:srgbClr val="0070C0"/>
                </a:solidFill>
                <a:latin typeface="Humanst521 BT" panose="020B0602020204020204" pitchFamily="34" charset="0"/>
              </a:rPr>
              <a:t>Acta de Informe de Gestión </a:t>
            </a: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140" y="1535467"/>
            <a:ext cx="8219209" cy="434145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Humanst521 BT" panose="020B0602020204020204" pitchFamily="34" charset="0"/>
              </a:rPr>
              <a:t> </a:t>
            </a:r>
            <a:r>
              <a:rPr lang="es-ES" sz="1900" dirty="0" smtClean="0">
                <a:latin typeface="Humanst521 BT" panose="020B0602020204020204" pitchFamily="34" charset="0"/>
              </a:rPr>
              <a:t>El término para </a:t>
            </a:r>
            <a:r>
              <a:rPr lang="es-ES" sz="1900" u="sng" dirty="0" smtClean="0">
                <a:latin typeface="Humanst521 BT" panose="020B0602020204020204" pitchFamily="34" charset="0"/>
              </a:rPr>
              <a:t>rendir</a:t>
            </a:r>
            <a:r>
              <a:rPr lang="es-ES" sz="1900" dirty="0" smtClean="0">
                <a:latin typeface="Humanst521 BT" panose="020B0602020204020204" pitchFamily="34" charset="0"/>
              </a:rPr>
              <a:t> el </a:t>
            </a:r>
            <a:r>
              <a:rPr lang="es-ES" sz="1900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Acta Informe de gestión</a:t>
            </a:r>
            <a:r>
              <a:rPr lang="es-ES" sz="1900" dirty="0" smtClean="0">
                <a:latin typeface="Humanst521 BT" panose="020B0602020204020204" pitchFamily="34" charset="0"/>
              </a:rPr>
              <a:t>, es de quince </a:t>
            </a:r>
            <a:r>
              <a:rPr lang="es-ES" sz="1900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(15) días hábiles </a:t>
            </a:r>
            <a:r>
              <a:rPr lang="es-ES" sz="1900" dirty="0" smtClean="0">
                <a:latin typeface="Humanst521 BT" panose="020B0602020204020204" pitchFamily="34" charset="0"/>
              </a:rPr>
              <a:t>luego de haber salido del cargo. El funcionario saliente deberá notificar por escrito a la Dirección de control Interno y Evaluación de Gestión la entrega del Acta al funcionario entrante, y este a su vez deberá notificar a la misma Dirección el cumplimiento del Artículo 3, numeral 5.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sz="1900" dirty="0" smtClean="0">
                <a:latin typeface="Humanst521 BT" panose="020B0602020204020204" pitchFamily="34" charset="0"/>
              </a:rPr>
              <a:t>La </a:t>
            </a:r>
            <a:r>
              <a:rPr lang="es-ES" sz="1900" u="sng" dirty="0" smtClean="0">
                <a:latin typeface="Humanst521 BT" panose="020B0602020204020204" pitchFamily="34" charset="0"/>
              </a:rPr>
              <a:t>verificación</a:t>
            </a:r>
            <a:r>
              <a:rPr lang="es-ES" sz="1900" dirty="0" smtClean="0">
                <a:latin typeface="Humanst521 BT" panose="020B0602020204020204" pitchFamily="34" charset="0"/>
              </a:rPr>
              <a:t> del contenido del </a:t>
            </a:r>
            <a:r>
              <a:rPr lang="es-ES" sz="1900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Acta Informe de Gestión</a:t>
            </a:r>
            <a:r>
              <a:rPr lang="es-ES" sz="1900" dirty="0" smtClean="0">
                <a:latin typeface="Humanst521 BT" panose="020B0602020204020204" pitchFamily="34" charset="0"/>
              </a:rPr>
              <a:t>, deberá realizarse por el funcionario público entrante en un término de </a:t>
            </a:r>
            <a:r>
              <a:rPr lang="es-ES" sz="1900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treinta (30) días hábiles, </a:t>
            </a:r>
            <a:r>
              <a:rPr lang="es-ES" sz="1900" dirty="0" smtClean="0">
                <a:latin typeface="Humanst521 BT" panose="020B0602020204020204" pitchFamily="34" charset="0"/>
              </a:rPr>
              <a:t>contados a partir de la fecha de entrega y recepción del cargo. Durante dicho lapso, el funcionario público saliente podrá ser requerido para que haga las aclaraciones y proporcione  la información adicional que se soliciten. 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s-ES" sz="1900" dirty="0" smtClean="0">
                <a:latin typeface="Humanst521 BT" panose="020B0602020204020204" pitchFamily="34" charset="0"/>
              </a:rPr>
              <a:t>En caso que el funcionario entrante detecte irregularidades en los documentos y      recursos recibidos dentro del término señalado en el Acuerdo 059 de 2007, deberá notificar por escrito a la Dirección de Control Interno y Evaluación de Gestión a fin de que el funcionario saliente pueda proceder a su aclaración dentro de los treinta (30) días siguientes a su requerimiento. </a:t>
            </a:r>
            <a:endParaRPr lang="en-US" sz="1900" dirty="0" smtClean="0">
              <a:latin typeface="Humanst521 BT" panose="020B0602020204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1800" dirty="0">
              <a:latin typeface="Humanst521 BT" panose="020B0602020204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663" y="5741708"/>
            <a:ext cx="1021687" cy="101714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664" y="5669668"/>
            <a:ext cx="1029999" cy="102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7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0530" y="273683"/>
            <a:ext cx="6018415" cy="1023099"/>
          </a:xfrm>
        </p:spPr>
        <p:txBody>
          <a:bodyPr>
            <a:normAutofit/>
          </a:bodyPr>
          <a:lstStyle/>
          <a:p>
            <a:pPr algn="ctr"/>
            <a:r>
              <a:rPr lang="es-ES" sz="2300" b="1" dirty="0">
                <a:solidFill>
                  <a:srgbClr val="0070C0"/>
                </a:solidFill>
                <a:latin typeface="Humanst521 BT" panose="020B0602020204020204" pitchFamily="34" charset="0"/>
              </a:rPr>
              <a:t>Oportunidad para la presentación </a:t>
            </a:r>
            <a:r>
              <a:rPr lang="es-ES" sz="23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/>
            </a:r>
            <a:br>
              <a:rPr lang="es-ES" sz="23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</a:br>
            <a:r>
              <a:rPr lang="es-ES" sz="2300" b="1" dirty="0" smtClean="0">
                <a:solidFill>
                  <a:srgbClr val="0070C0"/>
                </a:solidFill>
                <a:latin typeface="Humanst521 BT" panose="020B0602020204020204" pitchFamily="34" charset="0"/>
              </a:rPr>
              <a:t>del </a:t>
            </a:r>
            <a:r>
              <a:rPr lang="es-ES" sz="2300" b="1" dirty="0">
                <a:solidFill>
                  <a:srgbClr val="0070C0"/>
                </a:solidFill>
                <a:latin typeface="Humanst521 BT" panose="020B0602020204020204" pitchFamily="34" charset="0"/>
              </a:rPr>
              <a:t>Acta de Informe de Gestión </a:t>
            </a:r>
            <a:endParaRPr lang="en-US" sz="2300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dirty="0" smtClean="0"/>
              <a:t> </a:t>
            </a:r>
            <a:r>
              <a:rPr lang="es-ES" sz="1800" dirty="0" smtClean="0">
                <a:latin typeface="Humanst521 BT" panose="020B0602020204020204" pitchFamily="34" charset="0"/>
              </a:rPr>
              <a:t>El funcionario público saliente que se abstenga de realizar la entrega del </a:t>
            </a:r>
            <a:r>
              <a:rPr lang="es-ES" sz="1800" dirty="0" smtClean="0">
                <a:solidFill>
                  <a:srgbClr val="00B0F0"/>
                </a:solidFill>
                <a:latin typeface="Humanst521 BT" panose="020B0602020204020204" pitchFamily="34" charset="0"/>
              </a:rPr>
              <a:t>Acta de Informe de Gestión,</a:t>
            </a:r>
            <a:r>
              <a:rPr lang="es-ES" sz="1800" dirty="0" smtClean="0">
                <a:latin typeface="Humanst521 BT" panose="020B0602020204020204" pitchFamily="34" charset="0"/>
              </a:rPr>
              <a:t> en los términos reglamentarios, será requerido por la Dirección de Control Interno y Evaluación de Gestión, para que en un lapso de quince </a:t>
            </a:r>
            <a:r>
              <a:rPr lang="es-ES" sz="1800" dirty="0" smtClean="0">
                <a:solidFill>
                  <a:srgbClr val="00B0F0"/>
                </a:solidFill>
                <a:latin typeface="Humanst521 BT" panose="020B0602020204020204" pitchFamily="34" charset="0"/>
              </a:rPr>
              <a:t>(15) días calendario</a:t>
            </a:r>
            <a:r>
              <a:rPr lang="es-ES" sz="1800" dirty="0" smtClean="0">
                <a:latin typeface="Humanst521 BT" panose="020B0602020204020204" pitchFamily="34" charset="0"/>
              </a:rPr>
              <a:t>, cumpla con esta obligación. </a:t>
            </a:r>
            <a:endParaRPr lang="en-US" sz="1800" dirty="0" smtClean="0">
              <a:latin typeface="Humanst521 BT" panose="020B0602020204020204" pitchFamily="34" charset="0"/>
            </a:endParaRPr>
          </a:p>
          <a:p>
            <a:pPr marL="0" indent="0" algn="just">
              <a:buNone/>
            </a:pPr>
            <a:endParaRPr lang="es-ES" sz="1800" dirty="0" smtClean="0">
              <a:latin typeface="Humanst521 BT" panose="020B060202020402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latin typeface="Humanst521 BT" panose="020B0602020204020204" pitchFamily="34" charset="0"/>
              </a:rPr>
              <a:t>El funcionario público saliente que dejare de cumplir con esta disposición, será sancionado disciplinariamente en los términos establecidos por la Universidad. </a:t>
            </a:r>
            <a:endParaRPr lang="en-US" sz="1800" dirty="0">
              <a:latin typeface="Humanst521 BT" panose="020B0602020204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992" y="5118750"/>
            <a:ext cx="1695278" cy="105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8969" y="340187"/>
            <a:ext cx="6301047" cy="815281"/>
          </a:xfrm>
        </p:spPr>
        <p:txBody>
          <a:bodyPr>
            <a:norm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lang="es-ES" sz="2200" b="1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Contenido</a:t>
            </a:r>
            <a:r>
              <a:rPr lang="es-ES" sz="2200" b="1" spc="65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 </a:t>
            </a:r>
            <a:r>
              <a:rPr lang="es-ES" sz="2200" b="1" spc="-85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del </a:t>
            </a:r>
            <a:r>
              <a:rPr lang="es-ES" sz="2200" b="1" spc="210" dirty="0" smtClean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Acta de Informe de Gestión: </a:t>
            </a:r>
            <a:endParaRPr lang="en-US" sz="2200" dirty="0">
              <a:solidFill>
                <a:srgbClr val="0070C0"/>
              </a:solidFill>
              <a:latin typeface="Humanst521 BT" panose="020B06020202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484155" cy="4351338"/>
          </a:xfrm>
        </p:spPr>
        <p:txBody>
          <a:bodyPr>
            <a:normAutofit/>
          </a:bodyPr>
          <a:lstStyle/>
          <a:p>
            <a:pPr marL="342900" marR="5080" indent="-342900" algn="just">
              <a:lnSpc>
                <a:spcPct val="100000"/>
              </a:lnSpc>
              <a:buAutoNum type="arabicPeriod"/>
            </a:pPr>
            <a:r>
              <a:rPr lang="es-ES" sz="1800" b="1" dirty="0" smtClean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b="1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Normatividad</a:t>
            </a:r>
            <a:r>
              <a:rPr lang="es-ES" sz="1800" dirty="0">
                <a:solidFill>
                  <a:srgbClr val="FF0000"/>
                </a:solidFill>
                <a:latin typeface="Humanst521 BT" panose="020B0602020204020204" pitchFamily="34" charset="0"/>
                <a:cs typeface="Gill Sans MT"/>
              </a:rPr>
              <a:t>: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Un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la normatividad 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interna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y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externa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aplicable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al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ejercicio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las funciones propias 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del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cargo.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Deberá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relacionarse las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leyes,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decretos,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reglamentos, 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manuales,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procedimientos,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protocolos,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funciones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y demás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actos 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administrativos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apliquen</a:t>
            </a:r>
            <a:r>
              <a:rPr lang="es-ES" sz="1800" spc="-16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directamente</a:t>
            </a:r>
            <a:r>
              <a:rPr lang="es-ES" sz="1800" spc="5" dirty="0" smtClean="0">
                <a:latin typeface="Humanst521 BT" panose="020B0602020204020204" pitchFamily="34" charset="0"/>
                <a:cs typeface="Gill Sans MT"/>
              </a:rPr>
              <a:t>.</a:t>
            </a:r>
          </a:p>
          <a:p>
            <a:pPr marL="342900" marR="5080" indent="-3429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s-ES" sz="1800" b="1" dirty="0" smtClean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Informe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de </a:t>
            </a:r>
            <a:r>
              <a:rPr lang="es-ES" sz="1800" b="1" spc="-20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Gestión</a:t>
            </a:r>
            <a:r>
              <a:rPr lang="es-ES" sz="1800" spc="-20" dirty="0">
                <a:solidFill>
                  <a:srgbClr val="FF0000"/>
                </a:solidFill>
                <a:latin typeface="Humanst521 BT" panose="020B0602020204020204" pitchFamily="34" charset="0"/>
              </a:rPr>
              <a:t>: </a:t>
            </a:r>
            <a:r>
              <a:rPr lang="es-ES" sz="1800" spc="-30" dirty="0">
                <a:latin typeface="Humanst521 BT" panose="020B0602020204020204" pitchFamily="34" charset="0"/>
              </a:rPr>
              <a:t>Dentro </a:t>
            </a:r>
            <a:r>
              <a:rPr lang="es-ES" sz="1800" dirty="0">
                <a:latin typeface="Humanst521 BT" panose="020B0602020204020204" pitchFamily="34" charset="0"/>
              </a:rPr>
              <a:t>del </a:t>
            </a:r>
            <a:r>
              <a:rPr lang="es-ES" sz="1800" spc="-40" dirty="0">
                <a:latin typeface="Humanst521 BT" panose="020B0602020204020204" pitchFamily="34" charset="0"/>
              </a:rPr>
              <a:t>Acta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dirty="0">
                <a:latin typeface="Humanst521 BT" panose="020B0602020204020204" pitchFamily="34" charset="0"/>
              </a:rPr>
              <a:t>Informe </a:t>
            </a:r>
            <a:r>
              <a:rPr lang="es-ES" sz="1800" spc="10" dirty="0">
                <a:latin typeface="Humanst521 BT" panose="020B0602020204020204" pitchFamily="34" charset="0"/>
              </a:rPr>
              <a:t>de  </a:t>
            </a:r>
            <a:r>
              <a:rPr lang="es-ES" sz="1800" spc="-30" dirty="0">
                <a:latin typeface="Humanst521 BT" panose="020B0602020204020204" pitchFamily="34" charset="0"/>
              </a:rPr>
              <a:t>Gestión </a:t>
            </a:r>
            <a:r>
              <a:rPr lang="es-ES" sz="1800" spc="5" dirty="0">
                <a:latin typeface="Humanst521 BT" panose="020B0602020204020204" pitchFamily="34" charset="0"/>
              </a:rPr>
              <a:t>deberá </a:t>
            </a:r>
            <a:r>
              <a:rPr lang="es-ES" sz="1800" spc="-20" dirty="0">
                <a:latin typeface="Humanst521 BT" panose="020B0602020204020204" pitchFamily="34" charset="0"/>
              </a:rPr>
              <a:t>incluirse </a:t>
            </a:r>
            <a:r>
              <a:rPr lang="es-ES" sz="1800" spc="-10" dirty="0">
                <a:latin typeface="Humanst521 BT" panose="020B0602020204020204" pitchFamily="34" charset="0"/>
              </a:rPr>
              <a:t>un </a:t>
            </a:r>
            <a:r>
              <a:rPr lang="es-ES" sz="1800" spc="-5" dirty="0">
                <a:latin typeface="Humanst521 BT" panose="020B0602020204020204" pitchFamily="34" charset="0"/>
              </a:rPr>
              <a:t>informe </a:t>
            </a:r>
            <a:r>
              <a:rPr lang="es-ES" sz="1800" spc="15" dirty="0">
                <a:latin typeface="Humanst521 BT" panose="020B0602020204020204" pitchFamily="34" charset="0"/>
              </a:rPr>
              <a:t>que </a:t>
            </a:r>
            <a:r>
              <a:rPr lang="es-ES" sz="1800" spc="-5" dirty="0">
                <a:latin typeface="Humanst521 BT" panose="020B0602020204020204" pitchFamily="34" charset="0"/>
              </a:rPr>
              <a:t>detalle el  </a:t>
            </a:r>
            <a:r>
              <a:rPr lang="es-ES" sz="1800" spc="5" dirty="0">
                <a:latin typeface="Humanst521 BT" panose="020B0602020204020204" pitchFamily="34" charset="0"/>
              </a:rPr>
              <a:t>avance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spc="-10" dirty="0">
                <a:latin typeface="Humanst521 BT" panose="020B0602020204020204" pitchFamily="34" charset="0"/>
              </a:rPr>
              <a:t>gestión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spc="-10" dirty="0">
                <a:latin typeface="Humanst521 BT" panose="020B0602020204020204" pitchFamily="34" charset="0"/>
              </a:rPr>
              <a:t>la </a:t>
            </a:r>
            <a:r>
              <a:rPr lang="es-ES" sz="1800" spc="10" dirty="0">
                <a:latin typeface="Humanst521 BT" panose="020B0602020204020204" pitchFamily="34" charset="0"/>
              </a:rPr>
              <a:t>unidad, </a:t>
            </a:r>
            <a:r>
              <a:rPr lang="es-ES" sz="1800" spc="-15" dirty="0">
                <a:latin typeface="Humanst521 BT" panose="020B0602020204020204" pitchFamily="34" charset="0"/>
              </a:rPr>
              <a:t>así </a:t>
            </a:r>
            <a:r>
              <a:rPr lang="es-ES" sz="1800" spc="-10" dirty="0">
                <a:latin typeface="Humanst521 BT" panose="020B0602020204020204" pitchFamily="34" charset="0"/>
              </a:rPr>
              <a:t>como </a:t>
            </a:r>
            <a:r>
              <a:rPr lang="es-ES" sz="1800" spc="-35" dirty="0">
                <a:latin typeface="Humanst521 BT" panose="020B0602020204020204" pitchFamily="34" charset="0"/>
              </a:rPr>
              <a:t>los </a:t>
            </a:r>
            <a:r>
              <a:rPr lang="es-ES" sz="1800" spc="-10" dirty="0">
                <a:latin typeface="Humanst521 BT" panose="020B0602020204020204" pitchFamily="34" charset="0"/>
              </a:rPr>
              <a:t>proyectos,  </a:t>
            </a:r>
            <a:r>
              <a:rPr lang="es-ES" sz="1800" spc="-5" dirty="0">
                <a:latin typeface="Humanst521 BT" panose="020B0602020204020204" pitchFamily="34" charset="0"/>
              </a:rPr>
              <a:t>programas </a:t>
            </a:r>
            <a:r>
              <a:rPr lang="es-ES" sz="1800" spc="10" dirty="0">
                <a:latin typeface="Humanst521 BT" panose="020B0602020204020204" pitchFamily="34" charset="0"/>
              </a:rPr>
              <a:t>y </a:t>
            </a:r>
            <a:r>
              <a:rPr lang="es-ES" sz="1800" spc="-5" dirty="0">
                <a:latin typeface="Humanst521 BT" panose="020B0602020204020204" pitchFamily="34" charset="0"/>
              </a:rPr>
              <a:t>actividades </a:t>
            </a:r>
            <a:r>
              <a:rPr lang="es-ES" sz="1800" spc="-10" dirty="0">
                <a:latin typeface="Humanst521 BT" panose="020B0602020204020204" pitchFamily="34" charset="0"/>
              </a:rPr>
              <a:t>desarrolladas, </a:t>
            </a:r>
            <a:r>
              <a:rPr lang="es-ES" sz="1800" spc="5" dirty="0">
                <a:latin typeface="Humanst521 BT" panose="020B0602020204020204" pitchFamily="34" charset="0"/>
              </a:rPr>
              <a:t>en </a:t>
            </a:r>
            <a:r>
              <a:rPr lang="es-ES" sz="1800" spc="-20" dirty="0">
                <a:latin typeface="Humanst521 BT" panose="020B0602020204020204" pitchFamily="34" charset="0"/>
              </a:rPr>
              <a:t>proceso </a:t>
            </a:r>
            <a:r>
              <a:rPr lang="es-ES" sz="1800" spc="-50" dirty="0">
                <a:latin typeface="Humanst521 BT" panose="020B0602020204020204" pitchFamily="34" charset="0"/>
              </a:rPr>
              <a:t>o  </a:t>
            </a:r>
            <a:r>
              <a:rPr lang="es-ES" sz="1800" dirty="0">
                <a:latin typeface="Humanst521 BT" panose="020B0602020204020204" pitchFamily="34" charset="0"/>
              </a:rPr>
              <a:t>pendientes </a:t>
            </a:r>
            <a:r>
              <a:rPr lang="es-ES" sz="1800" spc="15" dirty="0">
                <a:latin typeface="Humanst521 BT" panose="020B0602020204020204" pitchFamily="34" charset="0"/>
              </a:rPr>
              <a:t>de</a:t>
            </a:r>
            <a:r>
              <a:rPr lang="es-ES" sz="1800" spc="-145" dirty="0">
                <a:latin typeface="Humanst521 BT" panose="020B0602020204020204" pitchFamily="34" charset="0"/>
              </a:rPr>
              <a:t> </a:t>
            </a:r>
            <a:r>
              <a:rPr lang="es-ES" sz="1800" spc="-30" dirty="0">
                <a:latin typeface="Humanst521 BT" panose="020B0602020204020204" pitchFamily="34" charset="0"/>
              </a:rPr>
              <a:t>realizar</a:t>
            </a:r>
            <a:r>
              <a:rPr lang="es-ES" sz="1800" spc="-30" dirty="0" smtClean="0">
                <a:latin typeface="Humanst521 BT" panose="020B0602020204020204" pitchFamily="34" charset="0"/>
              </a:rPr>
              <a:t>.</a:t>
            </a:r>
          </a:p>
          <a:p>
            <a:pPr marL="342900" marR="5080" indent="-342900" algn="just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s-ES" sz="1800" b="1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Informe Académico</a:t>
            </a:r>
            <a:r>
              <a:rPr lang="es-ES" sz="1800" dirty="0">
                <a:solidFill>
                  <a:srgbClr val="FF0000"/>
                </a:solidFill>
                <a:latin typeface="Humanst521 BT" panose="020B0602020204020204" pitchFamily="34" charset="0"/>
              </a:rPr>
              <a:t>: </a:t>
            </a:r>
            <a:r>
              <a:rPr lang="es-ES" sz="1800" spc="15" dirty="0">
                <a:latin typeface="Humanst521 BT" panose="020B0602020204020204" pitchFamily="34" charset="0"/>
              </a:rPr>
              <a:t>Este </a:t>
            </a:r>
            <a:r>
              <a:rPr lang="es-ES" sz="1800" spc="-10" dirty="0">
                <a:latin typeface="Humanst521 BT" panose="020B0602020204020204" pitchFamily="34" charset="0"/>
              </a:rPr>
              <a:t>informe </a:t>
            </a:r>
            <a:r>
              <a:rPr lang="es-ES" sz="1800" spc="5" dirty="0">
                <a:latin typeface="Humanst521 BT" panose="020B0602020204020204" pitchFamily="34" charset="0"/>
              </a:rPr>
              <a:t>deberá </a:t>
            </a:r>
            <a:r>
              <a:rPr lang="es-ES" sz="1800" spc="-15" dirty="0">
                <a:latin typeface="Humanst521 BT" panose="020B0602020204020204" pitchFamily="34" charset="0"/>
              </a:rPr>
              <a:t>presentar  </a:t>
            </a:r>
            <a:r>
              <a:rPr lang="es-ES" sz="1800" spc="-10" dirty="0">
                <a:latin typeface="Humanst521 BT" panose="020B0602020204020204" pitchFamily="34" charset="0"/>
              </a:rPr>
              <a:t>la </a:t>
            </a:r>
            <a:r>
              <a:rPr lang="es-ES" sz="1800" spc="-15" dirty="0">
                <a:latin typeface="Humanst521 BT" panose="020B0602020204020204" pitchFamily="34" charset="0"/>
              </a:rPr>
              <a:t>relación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spc="-35" dirty="0">
                <a:latin typeface="Humanst521 BT" panose="020B0602020204020204" pitchFamily="34" charset="0"/>
              </a:rPr>
              <a:t>los </a:t>
            </a:r>
            <a:r>
              <a:rPr lang="es-ES" sz="1800" spc="-10" dirty="0">
                <a:latin typeface="Humanst521 BT" panose="020B0602020204020204" pitchFamily="34" charset="0"/>
              </a:rPr>
              <a:t>aspectos </a:t>
            </a:r>
            <a:r>
              <a:rPr lang="es-ES" sz="1800" dirty="0">
                <a:latin typeface="Humanst521 BT" panose="020B0602020204020204" pitchFamily="34" charset="0"/>
              </a:rPr>
              <a:t>académicos </a:t>
            </a:r>
            <a:r>
              <a:rPr lang="es-ES" sz="1800" spc="15" dirty="0">
                <a:latin typeface="Humanst521 BT" panose="020B0602020204020204" pitchFamily="34" charset="0"/>
              </a:rPr>
              <a:t>más </a:t>
            </a:r>
            <a:r>
              <a:rPr lang="es-ES" sz="1800" spc="-10" dirty="0">
                <a:latin typeface="Humanst521 BT" panose="020B0602020204020204" pitchFamily="34" charset="0"/>
              </a:rPr>
              <a:t>importantes  </a:t>
            </a:r>
            <a:r>
              <a:rPr lang="es-ES" sz="1800" spc="15" dirty="0">
                <a:latin typeface="Humanst521 BT" panose="020B0602020204020204" pitchFamily="34" charset="0"/>
              </a:rPr>
              <a:t>que </a:t>
            </a:r>
            <a:r>
              <a:rPr lang="es-ES" sz="1800" spc="5" dirty="0">
                <a:latin typeface="Humanst521 BT" panose="020B0602020204020204" pitchFamily="34" charset="0"/>
              </a:rPr>
              <a:t>afecta </a:t>
            </a:r>
            <a:r>
              <a:rPr lang="es-ES" sz="1800" spc="-5" dirty="0">
                <a:latin typeface="Humanst521 BT" panose="020B0602020204020204" pitchFamily="34" charset="0"/>
              </a:rPr>
              <a:t>el </a:t>
            </a:r>
            <a:r>
              <a:rPr lang="es-ES" sz="1800" spc="-30" dirty="0">
                <a:latin typeface="Humanst521 BT" panose="020B0602020204020204" pitchFamily="34" charset="0"/>
              </a:rPr>
              <a:t>desarrollo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spc="-10" dirty="0">
                <a:latin typeface="Humanst521 BT" panose="020B0602020204020204" pitchFamily="34" charset="0"/>
              </a:rPr>
              <a:t>la</a:t>
            </a:r>
            <a:r>
              <a:rPr lang="es-ES" sz="1800" spc="-455" dirty="0">
                <a:latin typeface="Humanst521 BT" panose="020B0602020204020204" pitchFamily="34" charset="0"/>
              </a:rPr>
              <a:t> </a:t>
            </a:r>
            <a:r>
              <a:rPr lang="es-ES" sz="1800" spc="15" dirty="0">
                <a:latin typeface="Humanst521 BT" panose="020B0602020204020204" pitchFamily="34" charset="0"/>
              </a:rPr>
              <a:t>Unidad.</a:t>
            </a:r>
            <a:endParaRPr lang="en-US" sz="1800" dirty="0">
              <a:latin typeface="Humanst521 BT" panose="020B0602020204020204" pitchFamily="34" charset="0"/>
            </a:endParaRPr>
          </a:p>
          <a:p>
            <a:pPr marL="342900" marR="5080" indent="-342900" algn="just">
              <a:lnSpc>
                <a:spcPct val="100000"/>
              </a:lnSpc>
              <a:buAutoNum type="arabicPeriod"/>
            </a:pPr>
            <a:endParaRPr lang="es-ES" sz="1800" dirty="0">
              <a:latin typeface="Humanst521 BT" panose="020B0602020204020204" pitchFamily="34" charset="0"/>
              <a:cs typeface="Gill Sans M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bject 4"/>
          <p:cNvSpPr/>
          <p:nvPr/>
        </p:nvSpPr>
        <p:spPr>
          <a:xfrm>
            <a:off x="7248698" y="5303522"/>
            <a:ext cx="1047404" cy="11746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27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7156" y="190553"/>
            <a:ext cx="6267797" cy="1172729"/>
          </a:xfrm>
        </p:spPr>
        <p:txBody>
          <a:bodyPr>
            <a:normAutofit/>
          </a:bodyPr>
          <a:lstStyle/>
          <a:p>
            <a:r>
              <a:rPr lang="es-ES" sz="2200" b="1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Contenido</a:t>
            </a:r>
            <a:r>
              <a:rPr lang="es-ES" sz="2200" b="1" spc="65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 </a:t>
            </a:r>
            <a:r>
              <a:rPr lang="es-ES" sz="2200" b="1" spc="-85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del </a:t>
            </a:r>
            <a:r>
              <a:rPr lang="es-ES" sz="2200" b="1" spc="210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Acta de Informe de Gestión: </a:t>
            </a:r>
            <a:endParaRPr lang="en-US" sz="2200" dirty="0">
              <a:solidFill>
                <a:srgbClr val="0070C0"/>
              </a:solidFill>
              <a:latin typeface="Humanst521 BT" panose="020B06020202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92863"/>
            <a:ext cx="7886700" cy="4591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ES" sz="1800" b="1" dirty="0" smtClean="0">
                <a:solidFill>
                  <a:srgbClr val="FF0000"/>
                </a:solidFill>
                <a:latin typeface="Humanst521 BT" panose="020B0602020204020204" pitchFamily="34" charset="0"/>
              </a:rPr>
              <a:t>4</a:t>
            </a:r>
            <a:r>
              <a:rPr lang="es-ES" sz="1800" dirty="0" smtClean="0">
                <a:solidFill>
                  <a:srgbClr val="FF0000"/>
                </a:solidFill>
                <a:latin typeface="Humanst521 BT" panose="020B0602020204020204" pitchFamily="34" charset="0"/>
              </a:rPr>
              <a:t>. </a:t>
            </a:r>
            <a:r>
              <a:rPr lang="es-ES" sz="1800" b="1" dirty="0" smtClean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b="1" spc="-3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Recursos </a:t>
            </a:r>
            <a:r>
              <a:rPr lang="es-ES" sz="1800" b="1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Financieros</a:t>
            </a:r>
            <a:r>
              <a:rPr lang="es-ES" sz="1800" b="1" dirty="0">
                <a:solidFill>
                  <a:srgbClr val="FF0000"/>
                </a:solidFill>
                <a:latin typeface="Humanst521 BT" panose="020B0602020204020204" pitchFamily="34" charset="0"/>
                <a:cs typeface="Gill Sans MT"/>
              </a:rPr>
              <a:t>: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Deberá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presentarse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una 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relación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recursos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financieros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que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dispone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unidad, 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incluidos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aspectos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se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puedan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condicionar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la gestión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del 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funcionario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entrante </a:t>
            </a:r>
            <a:r>
              <a:rPr lang="es-ES" sz="1800" spc="-40" dirty="0">
                <a:latin typeface="Humanst521 BT" panose="020B0602020204020204" pitchFamily="34" charset="0"/>
                <a:cs typeface="Gill Sans MT"/>
              </a:rPr>
              <a:t>o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el </a:t>
            </a:r>
            <a:r>
              <a:rPr lang="es-ES" sz="1800" spc="-25" dirty="0">
                <a:latin typeface="Humanst521 BT" panose="020B0602020204020204" pitchFamily="34" charset="0"/>
                <a:cs typeface="Gill Sans MT"/>
              </a:rPr>
              <a:t>desarrollo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Unidad.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Entre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elementos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deben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ser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tenidos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en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cuenta se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mencionan: 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Cuentas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por pagar,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fondos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fijos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y</a:t>
            </a:r>
            <a:r>
              <a:rPr lang="es-ES" sz="1800" spc="-484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renovables y/o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cajas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menores</a:t>
            </a:r>
            <a:r>
              <a:rPr lang="es-ES" sz="1800" spc="5" dirty="0" smtClean="0">
                <a:latin typeface="Humanst521 BT" panose="020B0602020204020204" pitchFamily="34" charset="0"/>
                <a:cs typeface="Gill Sans MT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s-ES" sz="1800" b="1" spc="5" dirty="0" smtClean="0">
                <a:solidFill>
                  <a:srgbClr val="FF0000"/>
                </a:solidFill>
                <a:latin typeface="Humanst521 BT" panose="020B0602020204020204" pitchFamily="34" charset="0"/>
              </a:rPr>
              <a:t>5. </a:t>
            </a:r>
            <a:r>
              <a:rPr lang="es-ES" sz="1800" b="1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b="1" spc="-4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Talento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  <a:cs typeface="Gill Sans MT"/>
              </a:rPr>
              <a:t>Humano</a:t>
            </a:r>
            <a:r>
              <a:rPr lang="es-ES" sz="1800" b="1" spc="15" dirty="0">
                <a:solidFill>
                  <a:srgbClr val="FF0000"/>
                </a:solidFill>
                <a:latin typeface="Humanst521 BT" panose="020B0602020204020204" pitchFamily="34" charset="0"/>
                <a:cs typeface="Gill Sans MT"/>
              </a:rPr>
              <a:t>: </a:t>
            </a:r>
            <a:r>
              <a:rPr lang="es-ES" sz="1800" spc="40" dirty="0">
                <a:latin typeface="Humanst521 BT" panose="020B0602020204020204" pitchFamily="34" charset="0"/>
                <a:cs typeface="Gill Sans MT"/>
              </a:rPr>
              <a:t>El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45" dirty="0">
                <a:latin typeface="Humanst521 BT" panose="020B0602020204020204" pitchFamily="34" charset="0"/>
                <a:cs typeface="Gill Sans MT"/>
              </a:rPr>
              <a:t>Talento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Humano 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hace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referencia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a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un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inventario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del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personal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adscrito </a:t>
            </a:r>
            <a:r>
              <a:rPr lang="es-ES" sz="1800" spc="-40" dirty="0">
                <a:latin typeface="Humanst521 BT" panose="020B0602020204020204" pitchFamily="34" charset="0"/>
                <a:cs typeface="Gill Sans MT"/>
              </a:rPr>
              <a:t>o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</a:t>
            </a:r>
            <a:r>
              <a:rPr lang="es-ES" sz="1800" spc="-295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labora 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en</a:t>
            </a:r>
            <a:r>
              <a:rPr lang="es-ES" sz="1800" spc="685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la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Unidad,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incluida la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descripción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las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situaciones 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administrativas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deban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ser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comunicadas,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como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el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número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de  vacantes,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incapacidades </a:t>
            </a:r>
            <a:r>
              <a:rPr lang="es-ES" sz="1800" spc="20" dirty="0">
                <a:latin typeface="Humanst521 BT" panose="020B0602020204020204" pitchFamily="34" charset="0"/>
                <a:cs typeface="Gill Sans MT"/>
              </a:rPr>
              <a:t>e</a:t>
            </a:r>
            <a:r>
              <a:rPr lang="es-ES" sz="1800" spc="-26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inhabilidades</a:t>
            </a:r>
            <a:r>
              <a:rPr lang="es-ES" sz="1800" spc="5" dirty="0" smtClean="0">
                <a:latin typeface="Humanst521 BT" panose="020B0602020204020204" pitchFamily="34" charset="0"/>
                <a:cs typeface="Gill Sans MT"/>
              </a:rPr>
              <a:t>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s-ES" sz="1800" b="1" spc="5" dirty="0" smtClean="0">
                <a:solidFill>
                  <a:srgbClr val="FF0000"/>
                </a:solidFill>
                <a:latin typeface="Humanst521 BT" panose="020B0602020204020204" pitchFamily="34" charset="0"/>
                <a:cs typeface="Gill Sans MT"/>
              </a:rPr>
              <a:t>6</a:t>
            </a:r>
            <a:r>
              <a:rPr lang="es-ES" sz="1800" spc="5" dirty="0" smtClean="0">
                <a:solidFill>
                  <a:srgbClr val="FF0000"/>
                </a:solidFill>
                <a:latin typeface="Humanst521 BT" panose="020B0602020204020204" pitchFamily="34" charset="0"/>
                <a:cs typeface="Gill Sans MT"/>
              </a:rPr>
              <a:t>. </a:t>
            </a:r>
            <a:r>
              <a:rPr lang="es-ES" sz="1800" b="1" spc="5" dirty="0">
                <a:solidFill>
                  <a:srgbClr val="FF0000"/>
                </a:solidFill>
                <a:latin typeface="Humanst521 BT" panose="020B0602020204020204" pitchFamily="34" charset="0"/>
              </a:rPr>
              <a:t>Informe Novedades especiales de Inventario: </a:t>
            </a:r>
            <a:r>
              <a:rPr lang="es-ES" sz="1800" spc="40" dirty="0">
                <a:latin typeface="Humanst521 BT" panose="020B0602020204020204" pitchFamily="34" charset="0"/>
                <a:cs typeface="Gill Sans MT"/>
              </a:rPr>
              <a:t>Es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una 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descripción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30" dirty="0">
                <a:latin typeface="Humanst521 BT" panose="020B0602020204020204" pitchFamily="34" charset="0"/>
                <a:cs typeface="Gill Sans MT"/>
              </a:rPr>
              <a:t>los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elementos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inventario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se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encuentra</a:t>
            </a:r>
            <a:r>
              <a:rPr lang="es-ES" sz="1800" spc="-45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bajo  la responsabilidad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del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cargo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se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entrega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y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representa 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alguna novedad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especial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spc="20" dirty="0">
                <a:latin typeface="Humanst521 BT" panose="020B0602020204020204" pitchFamily="34" charset="0"/>
                <a:cs typeface="Gill Sans MT"/>
              </a:rPr>
              <a:t>deba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ser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notificada al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funcionario 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entrante,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incluido </a:t>
            </a:r>
            <a:r>
              <a:rPr lang="es-ES" sz="1800" spc="5" dirty="0">
                <a:latin typeface="Humanst521 BT" panose="020B0602020204020204" pitchFamily="34" charset="0"/>
                <a:cs typeface="Gill Sans MT"/>
              </a:rPr>
              <a:t>el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inventario </a:t>
            </a:r>
            <a:r>
              <a:rPr lang="es-ES" sz="1800" spc="15" dirty="0">
                <a:latin typeface="Humanst521 BT" panose="020B0602020204020204" pitchFamily="34" charset="0"/>
                <a:cs typeface="Gill Sans MT"/>
              </a:rPr>
              <a:t>que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se </a:t>
            </a:r>
            <a:r>
              <a:rPr lang="es-ES" sz="1800" spc="-5" dirty="0">
                <a:latin typeface="Humanst521 BT" panose="020B0602020204020204" pitchFamily="34" charset="0"/>
                <a:cs typeface="Gill Sans MT"/>
              </a:rPr>
              <a:t>encuentra bajo </a:t>
            </a:r>
            <a:r>
              <a:rPr lang="es-ES" sz="1800" spc="-10" dirty="0">
                <a:latin typeface="Humanst521 BT" panose="020B0602020204020204" pitchFamily="34" charset="0"/>
                <a:cs typeface="Gill Sans MT"/>
              </a:rPr>
              <a:t>custodia</a:t>
            </a:r>
            <a:r>
              <a:rPr lang="es-ES" sz="1800" spc="-215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de  </a:t>
            </a:r>
            <a:r>
              <a:rPr lang="es-ES" sz="1800" spc="-20" dirty="0">
                <a:latin typeface="Humanst521 BT" panose="020B0602020204020204" pitchFamily="34" charset="0"/>
                <a:cs typeface="Gill Sans MT"/>
              </a:rPr>
              <a:t>terceros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(unidades </a:t>
            </a:r>
            <a:r>
              <a:rPr lang="es-ES" sz="1800" spc="10" dirty="0">
                <a:latin typeface="Humanst521 BT" panose="020B0602020204020204" pitchFamily="34" charset="0"/>
                <a:cs typeface="Gill Sans MT"/>
              </a:rPr>
              <a:t>y </a:t>
            </a:r>
            <a:r>
              <a:rPr lang="es-ES" sz="1800" spc="-15" dirty="0">
                <a:latin typeface="Humanst521 BT" panose="020B0602020204020204" pitchFamily="34" charset="0"/>
                <a:cs typeface="Gill Sans MT"/>
              </a:rPr>
              <a:t>funcionarios</a:t>
            </a:r>
            <a:r>
              <a:rPr lang="es-ES" sz="1800" spc="-250" dirty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1800" dirty="0">
                <a:latin typeface="Humanst521 BT" panose="020B0602020204020204" pitchFamily="34" charset="0"/>
                <a:cs typeface="Gill Sans MT"/>
              </a:rPr>
              <a:t>responsables).</a:t>
            </a:r>
          </a:p>
          <a:p>
            <a:pPr marL="0" indent="0" algn="just">
              <a:buNone/>
            </a:pPr>
            <a:endParaRPr lang="es-ES" sz="1800" dirty="0">
              <a:solidFill>
                <a:srgbClr val="92D050"/>
              </a:solidFill>
              <a:latin typeface="Humanst521 BT" panose="020B0602020204020204" pitchFamily="34" charset="0"/>
              <a:cs typeface="Gill Sans MT"/>
            </a:endParaRPr>
          </a:p>
          <a:p>
            <a:pPr marL="0" indent="0" algn="just">
              <a:buNone/>
            </a:pPr>
            <a:endParaRPr lang="en-US" sz="1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9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4975" y="190559"/>
            <a:ext cx="6076604" cy="1122852"/>
          </a:xfrm>
        </p:spPr>
        <p:txBody>
          <a:bodyPr>
            <a:normAutofit/>
          </a:bodyPr>
          <a:lstStyle/>
          <a:p>
            <a:r>
              <a:rPr lang="es-ES" sz="2100" b="1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Contenido</a:t>
            </a:r>
            <a:r>
              <a:rPr lang="es-ES" sz="2100" b="1" spc="65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 </a:t>
            </a:r>
            <a:r>
              <a:rPr lang="es-ES" sz="2100" b="1" spc="-85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del </a:t>
            </a:r>
            <a:r>
              <a:rPr lang="es-ES" sz="2100" b="1" spc="210" dirty="0">
                <a:solidFill>
                  <a:srgbClr val="0070C0"/>
                </a:solidFill>
                <a:latin typeface="Humanst521 BT" panose="020B0602020204020204" pitchFamily="34" charset="0"/>
                <a:cs typeface="Calibri"/>
              </a:rPr>
              <a:t>Acta de Informe de Gestión: </a:t>
            </a:r>
            <a:endParaRPr lang="en-US" sz="2100" dirty="0">
              <a:solidFill>
                <a:srgbClr val="0070C0"/>
              </a:solidFill>
              <a:latin typeface="Humanst521 BT" panose="020B0602020204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es-ES" sz="1800" b="1" dirty="0" smtClean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7. Informe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de </a:t>
            </a:r>
            <a:r>
              <a:rPr lang="es-ES" sz="1800" b="1" spc="-2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Humanst521 BT" panose="020B0602020204020204" pitchFamily="34" charset="0"/>
              </a:rPr>
              <a:t>Archivo</a:t>
            </a:r>
            <a:r>
              <a:rPr lang="es-ES" sz="1800" b="1" spc="-25" dirty="0">
                <a:solidFill>
                  <a:srgbClr val="FF0000"/>
                </a:solidFill>
                <a:latin typeface="Humanst521 BT" panose="020B0602020204020204" pitchFamily="34" charset="0"/>
              </a:rPr>
              <a:t>: </a:t>
            </a:r>
            <a:r>
              <a:rPr lang="es-ES" sz="1800" spc="45" dirty="0">
                <a:latin typeface="Humanst521 BT" panose="020B0602020204020204" pitchFamily="34" charset="0"/>
              </a:rPr>
              <a:t>Es </a:t>
            </a:r>
            <a:r>
              <a:rPr lang="es-ES" sz="1800" spc="-5" dirty="0">
                <a:latin typeface="Humanst521 BT" panose="020B0602020204020204" pitchFamily="34" charset="0"/>
              </a:rPr>
              <a:t>una </a:t>
            </a:r>
            <a:r>
              <a:rPr lang="es-ES" sz="1800" spc="-10" dirty="0">
                <a:latin typeface="Humanst521 BT" panose="020B0602020204020204" pitchFamily="34" charset="0"/>
              </a:rPr>
              <a:t>descripción </a:t>
            </a:r>
            <a:r>
              <a:rPr lang="es-ES" sz="1800" dirty="0">
                <a:latin typeface="Humanst521 BT" panose="020B0602020204020204" pitchFamily="34" charset="0"/>
              </a:rPr>
              <a:t>del </a:t>
            </a:r>
            <a:r>
              <a:rPr lang="es-ES" sz="1800" spc="-10" dirty="0">
                <a:latin typeface="Humanst521 BT" panose="020B0602020204020204" pitchFamily="34" charset="0"/>
              </a:rPr>
              <a:t>estado </a:t>
            </a:r>
            <a:r>
              <a:rPr lang="es-ES" sz="1800" spc="10" dirty="0">
                <a:latin typeface="Humanst521 BT" panose="020B0602020204020204" pitchFamily="34" charset="0"/>
              </a:rPr>
              <a:t>y  </a:t>
            </a:r>
            <a:r>
              <a:rPr lang="es-ES" sz="1800" spc="-5" dirty="0">
                <a:latin typeface="Humanst521 BT" panose="020B0602020204020204" pitchFamily="34" charset="0"/>
              </a:rPr>
              <a:t>ubicación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spc="-35" dirty="0">
                <a:latin typeface="Humanst521 BT" panose="020B0602020204020204" pitchFamily="34" charset="0"/>
              </a:rPr>
              <a:t>los </a:t>
            </a:r>
            <a:r>
              <a:rPr lang="es-ES" sz="1800" spc="-10" dirty="0">
                <a:latin typeface="Humanst521 BT" panose="020B0602020204020204" pitchFamily="34" charset="0"/>
              </a:rPr>
              <a:t>documentos </a:t>
            </a:r>
            <a:r>
              <a:rPr lang="es-ES" sz="1800" spc="15" dirty="0">
                <a:latin typeface="Humanst521 BT" panose="020B0602020204020204" pitchFamily="34" charset="0"/>
              </a:rPr>
              <a:t>más </a:t>
            </a:r>
            <a:r>
              <a:rPr lang="es-ES" sz="1800" spc="-10" dirty="0">
                <a:latin typeface="Humanst521 BT" panose="020B0602020204020204" pitchFamily="34" charset="0"/>
              </a:rPr>
              <a:t>importantes </a:t>
            </a:r>
            <a:r>
              <a:rPr lang="es-ES" sz="1800" spc="15" dirty="0">
                <a:latin typeface="Humanst521 BT" panose="020B0602020204020204" pitchFamily="34" charset="0"/>
              </a:rPr>
              <a:t>de </a:t>
            </a:r>
            <a:r>
              <a:rPr lang="es-ES" sz="1800" spc="-10" dirty="0">
                <a:latin typeface="Humanst521 BT" panose="020B0602020204020204" pitchFamily="34" charset="0"/>
              </a:rPr>
              <a:t>la  </a:t>
            </a:r>
            <a:r>
              <a:rPr lang="es-ES" sz="1800" spc="10" dirty="0">
                <a:latin typeface="Humanst521 BT" panose="020B0602020204020204" pitchFamily="34" charset="0"/>
              </a:rPr>
              <a:t>unidad, </a:t>
            </a:r>
            <a:r>
              <a:rPr lang="es-ES" sz="1800" spc="15" dirty="0">
                <a:latin typeface="Humanst521 BT" panose="020B0602020204020204" pitchFamily="34" charset="0"/>
              </a:rPr>
              <a:t>que </a:t>
            </a:r>
            <a:r>
              <a:rPr lang="es-ES" sz="1800" spc="-10" dirty="0">
                <a:latin typeface="Humanst521 BT" panose="020B0602020204020204" pitchFamily="34" charset="0"/>
              </a:rPr>
              <a:t>conforman </a:t>
            </a:r>
            <a:r>
              <a:rPr lang="es-ES" sz="1800" spc="-5" dirty="0">
                <a:latin typeface="Humanst521 BT" panose="020B0602020204020204" pitchFamily="34" charset="0"/>
              </a:rPr>
              <a:t>el </a:t>
            </a:r>
            <a:r>
              <a:rPr lang="es-ES" sz="1800" spc="-20" dirty="0">
                <a:latin typeface="Humanst521 BT" panose="020B0602020204020204" pitchFamily="34" charset="0"/>
              </a:rPr>
              <a:t>archivo </a:t>
            </a:r>
            <a:r>
              <a:rPr lang="es-ES" sz="1800" dirty="0">
                <a:latin typeface="Humanst521 BT" panose="020B0602020204020204" pitchFamily="34" charset="0"/>
              </a:rPr>
              <a:t>del </a:t>
            </a:r>
            <a:r>
              <a:rPr lang="es-ES" sz="1800" spc="-10" dirty="0">
                <a:latin typeface="Humanst521 BT" panose="020B0602020204020204" pitchFamily="34" charset="0"/>
              </a:rPr>
              <a:t>cargo </a:t>
            </a:r>
            <a:r>
              <a:rPr lang="es-ES" sz="1800" spc="10" dirty="0">
                <a:latin typeface="Humanst521 BT" panose="020B0602020204020204" pitchFamily="34" charset="0"/>
              </a:rPr>
              <a:t>y </a:t>
            </a:r>
            <a:r>
              <a:rPr lang="es-ES" sz="1800" spc="15" dirty="0">
                <a:latin typeface="Humanst521 BT" panose="020B0602020204020204" pitchFamily="34" charset="0"/>
              </a:rPr>
              <a:t>que</a:t>
            </a:r>
            <a:r>
              <a:rPr lang="es-ES" sz="1800" spc="-545" dirty="0">
                <a:latin typeface="Humanst521 BT" panose="020B0602020204020204" pitchFamily="34" charset="0"/>
              </a:rPr>
              <a:t> </a:t>
            </a:r>
            <a:r>
              <a:rPr lang="es-ES" sz="1800" spc="15" dirty="0">
                <a:latin typeface="Humanst521 BT" panose="020B0602020204020204" pitchFamily="34" charset="0"/>
              </a:rPr>
              <a:t>deben  </a:t>
            </a:r>
            <a:r>
              <a:rPr lang="es-ES" sz="1800" spc="-25" dirty="0">
                <a:latin typeface="Humanst521 BT" panose="020B0602020204020204" pitchFamily="34" charset="0"/>
              </a:rPr>
              <a:t>ser </a:t>
            </a:r>
            <a:r>
              <a:rPr lang="es-ES" sz="1800" spc="-20" dirty="0">
                <a:latin typeface="Humanst521 BT" panose="020B0602020204020204" pitchFamily="34" charset="0"/>
              </a:rPr>
              <a:t>conocidos </a:t>
            </a:r>
            <a:r>
              <a:rPr lang="es-ES" sz="1800" spc="-25" dirty="0">
                <a:latin typeface="Humanst521 BT" panose="020B0602020204020204" pitchFamily="34" charset="0"/>
              </a:rPr>
              <a:t>por </a:t>
            </a:r>
            <a:r>
              <a:rPr lang="es-ES" sz="1800" dirty="0">
                <a:latin typeface="Humanst521 BT" panose="020B0602020204020204" pitchFamily="34" charset="0"/>
              </a:rPr>
              <a:t>el </a:t>
            </a:r>
            <a:r>
              <a:rPr lang="es-ES" sz="1800" spc="-20" dirty="0">
                <a:latin typeface="Humanst521 BT" panose="020B0602020204020204" pitchFamily="34" charset="0"/>
              </a:rPr>
              <a:t>funcionario</a:t>
            </a:r>
            <a:r>
              <a:rPr lang="es-ES" sz="1800" spc="-290" dirty="0">
                <a:latin typeface="Humanst521 BT" panose="020B0602020204020204" pitchFamily="34" charset="0"/>
              </a:rPr>
              <a:t> </a:t>
            </a:r>
            <a:r>
              <a:rPr lang="es-ES" sz="1800" dirty="0">
                <a:latin typeface="Humanst521 BT" panose="020B0602020204020204" pitchFamily="34" charset="0"/>
              </a:rPr>
              <a:t>entrante</a:t>
            </a:r>
            <a:r>
              <a:rPr lang="es-ES" sz="1800" dirty="0" smtClean="0">
                <a:latin typeface="Humanst521 BT" panose="020B0602020204020204" pitchFamily="34" charset="0"/>
              </a:rPr>
              <a:t>.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es-ES" sz="1800" dirty="0" smtClean="0">
              <a:latin typeface="Humanst521 BT" panose="020B0602020204020204" pitchFamily="34" charset="0"/>
            </a:endParaRPr>
          </a:p>
          <a:p>
            <a:pPr marL="0" indent="0" algn="just">
              <a:lnSpc>
                <a:spcPct val="114000"/>
              </a:lnSpc>
              <a:spcBef>
                <a:spcPts val="675"/>
              </a:spcBef>
              <a:buNone/>
            </a:pPr>
            <a:r>
              <a:rPr lang="es-ES" sz="1800" b="1" spc="4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Gill Sans MT"/>
                <a:cs typeface="Gill Sans MT"/>
              </a:rPr>
              <a:t>8. </a:t>
            </a:r>
            <a:r>
              <a:rPr lang="es-ES" sz="1800" b="1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Gill Sans MT"/>
                <a:cs typeface="Gill Sans MT"/>
              </a:rPr>
              <a:t>Informe </a:t>
            </a:r>
            <a:r>
              <a:rPr lang="es-ES" sz="1800" b="1" spc="15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Gill Sans MT"/>
                <a:cs typeface="Gill Sans MT"/>
              </a:rPr>
              <a:t>de</a:t>
            </a:r>
            <a:r>
              <a:rPr lang="es-ES" sz="1800" b="1" spc="-250" dirty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Gill Sans MT"/>
                <a:cs typeface="Gill Sans MT"/>
              </a:rPr>
              <a:t> </a:t>
            </a:r>
            <a:r>
              <a:rPr lang="es-ES" sz="1800" b="1" spc="-10" dirty="0" smtClean="0">
                <a:solidFill>
                  <a:srgbClr val="FF0000"/>
                </a:solidFill>
                <a:uFill>
                  <a:solidFill>
                    <a:srgbClr val="92D050"/>
                  </a:solidFill>
                </a:uFill>
                <a:latin typeface="Gill Sans MT"/>
                <a:cs typeface="Gill Sans MT"/>
              </a:rPr>
              <a:t>Contratación: </a:t>
            </a:r>
            <a:r>
              <a:rPr lang="es-ES" sz="1800" spc="40" dirty="0" smtClean="0">
                <a:latin typeface="Gill Sans MT"/>
                <a:cs typeface="Gill Sans MT"/>
              </a:rPr>
              <a:t>Es </a:t>
            </a:r>
            <a:r>
              <a:rPr lang="es-ES" sz="1800" dirty="0">
                <a:latin typeface="Gill Sans MT"/>
                <a:cs typeface="Gill Sans MT"/>
              </a:rPr>
              <a:t>una </a:t>
            </a:r>
            <a:r>
              <a:rPr lang="es-ES" sz="1800" spc="-15" dirty="0">
                <a:latin typeface="Gill Sans MT"/>
                <a:cs typeface="Gill Sans MT"/>
              </a:rPr>
              <a:t>relación </a:t>
            </a:r>
            <a:r>
              <a:rPr lang="es-ES" sz="1800" spc="15" dirty="0">
                <a:latin typeface="Gill Sans MT"/>
                <a:cs typeface="Gill Sans MT"/>
              </a:rPr>
              <a:t>de </a:t>
            </a:r>
            <a:r>
              <a:rPr lang="es-ES" sz="1800" spc="-30" dirty="0">
                <a:latin typeface="Gill Sans MT"/>
                <a:cs typeface="Gill Sans MT"/>
              </a:rPr>
              <a:t>los </a:t>
            </a:r>
            <a:r>
              <a:rPr lang="es-ES" sz="1800" spc="-25" dirty="0">
                <a:latin typeface="Gill Sans MT"/>
                <a:cs typeface="Gill Sans MT"/>
              </a:rPr>
              <a:t>contratos </a:t>
            </a:r>
            <a:r>
              <a:rPr lang="es-ES" sz="1800" spc="5" dirty="0">
                <a:latin typeface="Gill Sans MT"/>
                <a:cs typeface="Gill Sans MT"/>
              </a:rPr>
              <a:t>vigentes </a:t>
            </a:r>
            <a:r>
              <a:rPr lang="es-ES" sz="1800" spc="10" dirty="0">
                <a:latin typeface="Gill Sans MT"/>
                <a:cs typeface="Gill Sans MT"/>
              </a:rPr>
              <a:t>en </a:t>
            </a:r>
            <a:r>
              <a:rPr lang="es-ES" sz="1800" spc="-10" dirty="0">
                <a:latin typeface="Gill Sans MT"/>
                <a:cs typeface="Gill Sans MT"/>
              </a:rPr>
              <a:t>las </a:t>
            </a:r>
            <a:r>
              <a:rPr lang="es-ES" sz="1800" spc="-5" dirty="0">
                <a:latin typeface="Gill Sans MT"/>
                <a:cs typeface="Gill Sans MT"/>
              </a:rPr>
              <a:t>unidades </a:t>
            </a:r>
            <a:r>
              <a:rPr lang="es-ES" sz="1800" spc="-40" dirty="0">
                <a:latin typeface="Gill Sans MT"/>
                <a:cs typeface="Gill Sans MT"/>
              </a:rPr>
              <a:t>o</a:t>
            </a:r>
            <a:r>
              <a:rPr lang="es-ES" sz="1800" spc="-340" dirty="0">
                <a:latin typeface="Gill Sans MT"/>
                <a:cs typeface="Gill Sans MT"/>
              </a:rPr>
              <a:t> </a:t>
            </a:r>
            <a:r>
              <a:rPr lang="es-ES" sz="1800" spc="-10" dirty="0">
                <a:latin typeface="Gill Sans MT"/>
                <a:cs typeface="Gill Sans MT"/>
              </a:rPr>
              <a:t>cargos  </a:t>
            </a:r>
            <a:r>
              <a:rPr lang="es-ES" sz="1800" spc="15" dirty="0">
                <a:latin typeface="Gill Sans MT"/>
                <a:cs typeface="Gill Sans MT"/>
              </a:rPr>
              <a:t>que </a:t>
            </a:r>
            <a:r>
              <a:rPr lang="es-ES" sz="1800" spc="-5" dirty="0">
                <a:latin typeface="Gill Sans MT"/>
                <a:cs typeface="Gill Sans MT"/>
              </a:rPr>
              <a:t>se </a:t>
            </a:r>
            <a:r>
              <a:rPr lang="es-ES" sz="1800" spc="10" dirty="0">
                <a:latin typeface="Gill Sans MT"/>
                <a:cs typeface="Gill Sans MT"/>
              </a:rPr>
              <a:t>entregan, </a:t>
            </a:r>
            <a:r>
              <a:rPr lang="es-ES" sz="1800" spc="-15" dirty="0">
                <a:latin typeface="Gill Sans MT"/>
                <a:cs typeface="Gill Sans MT"/>
              </a:rPr>
              <a:t>así </a:t>
            </a:r>
            <a:r>
              <a:rPr lang="es-ES" sz="1800" spc="-5" dirty="0">
                <a:latin typeface="Gill Sans MT"/>
                <a:cs typeface="Gill Sans MT"/>
              </a:rPr>
              <a:t>como </a:t>
            </a:r>
            <a:r>
              <a:rPr lang="es-ES" sz="1800" spc="-10" dirty="0">
                <a:latin typeface="Gill Sans MT"/>
                <a:cs typeface="Gill Sans MT"/>
              </a:rPr>
              <a:t>las </a:t>
            </a:r>
            <a:r>
              <a:rPr lang="es-ES" sz="1800" spc="-5" dirty="0">
                <a:latin typeface="Gill Sans MT"/>
                <a:cs typeface="Gill Sans MT"/>
              </a:rPr>
              <a:t>licitaciones, </a:t>
            </a:r>
            <a:r>
              <a:rPr lang="es-ES" sz="1800" spc="-20" dirty="0">
                <a:latin typeface="Gill Sans MT"/>
                <a:cs typeface="Gill Sans MT"/>
              </a:rPr>
              <a:t>concursos </a:t>
            </a:r>
            <a:r>
              <a:rPr lang="es-ES" sz="1800" spc="-10" dirty="0">
                <a:latin typeface="Gill Sans MT"/>
                <a:cs typeface="Gill Sans MT"/>
              </a:rPr>
              <a:t>y/o  </a:t>
            </a:r>
            <a:r>
              <a:rPr lang="es-ES" sz="1800" spc="-15" dirty="0">
                <a:latin typeface="Gill Sans MT"/>
                <a:cs typeface="Gill Sans MT"/>
              </a:rPr>
              <a:t>convocatorias </a:t>
            </a:r>
            <a:r>
              <a:rPr lang="es-ES" sz="1800" spc="15" dirty="0">
                <a:latin typeface="Gill Sans MT"/>
                <a:cs typeface="Gill Sans MT"/>
              </a:rPr>
              <a:t>que </a:t>
            </a:r>
            <a:r>
              <a:rPr lang="es-ES" sz="1800" spc="-5" dirty="0">
                <a:latin typeface="Gill Sans MT"/>
                <a:cs typeface="Gill Sans MT"/>
              </a:rPr>
              <a:t>se están </a:t>
            </a:r>
            <a:r>
              <a:rPr lang="es-ES" sz="1800" spc="-20" dirty="0">
                <a:latin typeface="Gill Sans MT"/>
                <a:cs typeface="Gill Sans MT"/>
              </a:rPr>
              <a:t>desarrollando </a:t>
            </a:r>
            <a:r>
              <a:rPr lang="es-ES" sz="1800" dirty="0">
                <a:latin typeface="Gill Sans MT"/>
                <a:cs typeface="Gill Sans MT"/>
              </a:rPr>
              <a:t>para </a:t>
            </a:r>
            <a:r>
              <a:rPr lang="es-ES" sz="1800" spc="-5" dirty="0">
                <a:latin typeface="Gill Sans MT"/>
                <a:cs typeface="Gill Sans MT"/>
              </a:rPr>
              <a:t>la </a:t>
            </a:r>
            <a:r>
              <a:rPr lang="es-ES" sz="1800" spc="-15" dirty="0">
                <a:latin typeface="Gill Sans MT"/>
                <a:cs typeface="Gill Sans MT"/>
              </a:rPr>
              <a:t>contratación </a:t>
            </a:r>
            <a:r>
              <a:rPr lang="es-ES" sz="1800" spc="10" dirty="0">
                <a:latin typeface="Gill Sans MT"/>
                <a:cs typeface="Gill Sans MT"/>
              </a:rPr>
              <a:t>de  </a:t>
            </a:r>
            <a:r>
              <a:rPr lang="es-ES" sz="1800" spc="5" dirty="0">
                <a:latin typeface="Gill Sans MT"/>
                <a:cs typeface="Gill Sans MT"/>
              </a:rPr>
              <a:t>bienes </a:t>
            </a:r>
            <a:r>
              <a:rPr lang="es-ES" sz="1800" spc="10" dirty="0">
                <a:latin typeface="Gill Sans MT"/>
                <a:cs typeface="Gill Sans MT"/>
              </a:rPr>
              <a:t>y </a:t>
            </a:r>
            <a:r>
              <a:rPr lang="es-ES" sz="1800" spc="-15" dirty="0">
                <a:latin typeface="Gill Sans MT"/>
                <a:cs typeface="Gill Sans MT"/>
              </a:rPr>
              <a:t>servicios </a:t>
            </a:r>
            <a:r>
              <a:rPr lang="es-ES" sz="1800" spc="-40" dirty="0">
                <a:latin typeface="Gill Sans MT"/>
                <a:cs typeface="Gill Sans MT"/>
              </a:rPr>
              <a:t>o </a:t>
            </a:r>
            <a:r>
              <a:rPr lang="es-ES" sz="1800" spc="-15" dirty="0">
                <a:latin typeface="Gill Sans MT"/>
                <a:cs typeface="Gill Sans MT"/>
              </a:rPr>
              <a:t>talento </a:t>
            </a:r>
            <a:r>
              <a:rPr lang="es-ES" sz="1800" dirty="0">
                <a:latin typeface="Gill Sans MT"/>
                <a:cs typeface="Gill Sans MT"/>
              </a:rPr>
              <a:t>humano </a:t>
            </a:r>
            <a:r>
              <a:rPr lang="es-ES" sz="1800" spc="15" dirty="0">
                <a:latin typeface="Gill Sans MT"/>
                <a:cs typeface="Gill Sans MT"/>
              </a:rPr>
              <a:t>de </a:t>
            </a:r>
            <a:r>
              <a:rPr lang="es-ES" sz="1800" spc="-5" dirty="0">
                <a:latin typeface="Gill Sans MT"/>
                <a:cs typeface="Gill Sans MT"/>
              </a:rPr>
              <a:t>la</a:t>
            </a:r>
            <a:r>
              <a:rPr lang="es-ES" sz="1800" spc="-475" dirty="0">
                <a:latin typeface="Gill Sans MT"/>
                <a:cs typeface="Gill Sans MT"/>
              </a:rPr>
              <a:t> </a:t>
            </a:r>
            <a:r>
              <a:rPr lang="es-ES" sz="1800" spc="5" dirty="0">
                <a:latin typeface="Gill Sans MT"/>
                <a:cs typeface="Gill Sans MT"/>
              </a:rPr>
              <a:t>Unidad</a:t>
            </a:r>
            <a:r>
              <a:rPr lang="es-ES" sz="1800" spc="5" dirty="0">
                <a:cs typeface="Calibri"/>
              </a:rPr>
              <a:t>.</a:t>
            </a:r>
            <a:endParaRPr lang="es-ES" sz="1800" dirty="0">
              <a:latin typeface="Humanst521 BT" panose="020B0602020204020204" pitchFamily="34" charset="0"/>
            </a:endParaRPr>
          </a:p>
          <a:p>
            <a:pPr marL="0" indent="0" algn="just">
              <a:buNone/>
            </a:pPr>
            <a:endParaRPr lang="es-ES" sz="1800" dirty="0" smtClean="0">
              <a:latin typeface="Humanst521 BT" panose="020B0602020204020204" pitchFamily="34" charset="0"/>
            </a:endParaRPr>
          </a:p>
          <a:p>
            <a:pPr algn="just"/>
            <a:endParaRPr lang="en-US" sz="1800" dirty="0">
              <a:latin typeface="Humanst521 BT" panose="020B0602020204020204" pitchFamily="34" charset="0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6317673" y="5012575"/>
            <a:ext cx="1945178" cy="1164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052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6067" y="1847388"/>
            <a:ext cx="8174356" cy="2749550"/>
          </a:xfrm>
        </p:spPr>
        <p:txBody>
          <a:bodyPr>
            <a:normAutofit fontScale="25000" lnSpcReduction="20000"/>
          </a:bodyPr>
          <a:lstStyle/>
          <a:p>
            <a:pPr marL="0" marR="1567815" indent="0" algn="just">
              <a:lnSpc>
                <a:spcPct val="120100"/>
              </a:lnSpc>
              <a:spcBef>
                <a:spcPts val="95"/>
              </a:spcBef>
              <a:buNone/>
            </a:pPr>
            <a:r>
              <a:rPr lang="es-ES" sz="9600" spc="-25" dirty="0" smtClean="0">
                <a:latin typeface="Humanst521 BT" panose="020B0602020204020204" pitchFamily="34" charset="0"/>
                <a:cs typeface="Gill Sans MT"/>
              </a:rPr>
              <a:t>Si tiene dudas en la elaboración del Acta </a:t>
            </a:r>
            <a:r>
              <a:rPr lang="es-ES" sz="9600" spc="-25" dirty="0" smtClean="0">
                <a:latin typeface="Humanst521 BT" panose="020B0602020204020204" pitchFamily="34" charset="0"/>
                <a:cs typeface="Gill Sans MT"/>
              </a:rPr>
              <a:t>Informe </a:t>
            </a:r>
            <a:r>
              <a:rPr lang="es-ES" sz="9600" spc="-25" dirty="0" smtClean="0">
                <a:latin typeface="Humanst521 BT" panose="020B0602020204020204" pitchFamily="34" charset="0"/>
                <a:cs typeface="Gill Sans MT"/>
              </a:rPr>
              <a:t>de Gestión, puede comunicarse con la Dirección </a:t>
            </a:r>
            <a:r>
              <a:rPr lang="es-ES" sz="9600" spc="2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9600" spc="-40" dirty="0" smtClean="0">
                <a:latin typeface="Humanst521 BT" panose="020B0602020204020204" pitchFamily="34" charset="0"/>
                <a:cs typeface="Gill Sans MT"/>
              </a:rPr>
              <a:t>Control </a:t>
            </a:r>
            <a:r>
              <a:rPr lang="es-ES" sz="9600" spc="-20" dirty="0" smtClean="0">
                <a:latin typeface="Humanst521 BT" panose="020B0602020204020204" pitchFamily="34" charset="0"/>
                <a:cs typeface="Gill Sans MT"/>
              </a:rPr>
              <a:t>Interno</a:t>
            </a:r>
            <a:r>
              <a:rPr lang="es-ES" sz="9600" spc="-320" dirty="0" smtClean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9600" spc="20" dirty="0" smtClean="0">
                <a:latin typeface="Humanst521 BT" panose="020B0602020204020204" pitchFamily="34" charset="0"/>
                <a:cs typeface="Gill Sans MT"/>
              </a:rPr>
              <a:t>y  </a:t>
            </a:r>
            <a:r>
              <a:rPr lang="es-ES" sz="9600" spc="10" dirty="0" smtClean="0">
                <a:latin typeface="Humanst521 BT" panose="020B0602020204020204" pitchFamily="34" charset="0"/>
                <a:cs typeface="Gill Sans MT"/>
              </a:rPr>
              <a:t>Evaluación </a:t>
            </a:r>
            <a:r>
              <a:rPr lang="es-ES" sz="9600" spc="25" dirty="0" smtClean="0">
                <a:latin typeface="Humanst521 BT" panose="020B0602020204020204" pitchFamily="34" charset="0"/>
                <a:cs typeface="Gill Sans MT"/>
              </a:rPr>
              <a:t>de</a:t>
            </a:r>
            <a:r>
              <a:rPr lang="es-ES" sz="9600" spc="-180" dirty="0" smtClean="0">
                <a:latin typeface="Humanst521 BT" panose="020B0602020204020204" pitchFamily="34" charset="0"/>
                <a:cs typeface="Gill Sans MT"/>
              </a:rPr>
              <a:t> G</a:t>
            </a:r>
            <a:r>
              <a:rPr lang="es-ES" sz="9600" spc="-35" dirty="0" smtClean="0">
                <a:latin typeface="Humanst521 BT" panose="020B0602020204020204" pitchFamily="34" charset="0"/>
                <a:cs typeface="Gill Sans MT"/>
              </a:rPr>
              <a:t>estión. </a:t>
            </a:r>
            <a:endParaRPr lang="es-ES" sz="9600" dirty="0" smtClean="0">
              <a:latin typeface="Humanst521 BT" panose="020B0602020204020204" pitchFamily="34" charset="0"/>
              <a:cs typeface="Gill Sans MT"/>
            </a:endParaRPr>
          </a:p>
          <a:p>
            <a:pPr marL="0" indent="0" algn="just">
              <a:lnSpc>
                <a:spcPct val="100000"/>
              </a:lnSpc>
              <a:spcBef>
                <a:spcPts val="770"/>
              </a:spcBef>
              <a:buNone/>
            </a:pPr>
            <a:endParaRPr lang="es-ES" sz="8000" spc="-110" dirty="0" smtClean="0">
              <a:latin typeface="Humanst521 BT" panose="020B0602020204020204" pitchFamily="34" charset="0"/>
              <a:cs typeface="Gill Sans MT"/>
            </a:endParaRPr>
          </a:p>
          <a:p>
            <a:pPr marL="0" indent="0" algn="just">
              <a:lnSpc>
                <a:spcPct val="100000"/>
              </a:lnSpc>
              <a:spcBef>
                <a:spcPts val="770"/>
              </a:spcBef>
              <a:buNone/>
            </a:pPr>
            <a:r>
              <a:rPr lang="es-ES" sz="9600" spc="-110" dirty="0" smtClean="0">
                <a:latin typeface="Humanst521 BT" panose="020B0602020204020204" pitchFamily="34" charset="0"/>
                <a:cs typeface="Gill Sans MT"/>
              </a:rPr>
              <a:t>Tel: </a:t>
            </a:r>
            <a:r>
              <a:rPr lang="es-ES" sz="9600" spc="15" dirty="0" smtClean="0">
                <a:latin typeface="Humanst521 BT" panose="020B0602020204020204" pitchFamily="34" charset="0"/>
                <a:cs typeface="Gill Sans MT"/>
              </a:rPr>
              <a:t>6344000 </a:t>
            </a:r>
            <a:r>
              <a:rPr lang="es-ES" sz="9600" spc="5" dirty="0" smtClean="0">
                <a:latin typeface="Humanst521 BT" panose="020B0602020204020204" pitchFamily="34" charset="0"/>
                <a:cs typeface="Gill Sans MT"/>
              </a:rPr>
              <a:t>ext. </a:t>
            </a:r>
            <a:r>
              <a:rPr lang="es-ES" sz="9600" spc="20" dirty="0" smtClean="0">
                <a:latin typeface="Humanst521 BT" panose="020B0602020204020204" pitchFamily="34" charset="0"/>
                <a:cs typeface="Gill Sans MT"/>
              </a:rPr>
              <a:t>2903-</a:t>
            </a:r>
            <a:r>
              <a:rPr lang="es-ES" sz="9600" spc="-275" dirty="0" smtClean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9600" spc="15" dirty="0" smtClean="0">
                <a:latin typeface="Humanst521 BT" panose="020B0602020204020204" pitchFamily="34" charset="0"/>
                <a:cs typeface="Gill Sans MT"/>
              </a:rPr>
              <a:t>2700 -2112</a:t>
            </a:r>
            <a:endParaRPr lang="es-ES" sz="9600" dirty="0" smtClean="0">
              <a:latin typeface="Humanst521 BT" panose="020B0602020204020204" pitchFamily="34" charset="0"/>
              <a:cs typeface="Gill Sans MT"/>
            </a:endParaRPr>
          </a:p>
          <a:p>
            <a:pPr marL="0" indent="0" algn="just">
              <a:lnSpc>
                <a:spcPct val="100000"/>
              </a:lnSpc>
              <a:spcBef>
                <a:spcPts val="695"/>
              </a:spcBef>
              <a:buNone/>
            </a:pPr>
            <a:r>
              <a:rPr lang="es-ES" sz="9600" spc="10" dirty="0" smtClean="0">
                <a:latin typeface="Humanst521 BT" panose="020B0602020204020204" pitchFamily="34" charset="0"/>
                <a:cs typeface="Gill Sans MT"/>
              </a:rPr>
              <a:t>Edificio </a:t>
            </a:r>
            <a:r>
              <a:rPr lang="es-ES" sz="9600" spc="25" dirty="0" smtClean="0">
                <a:latin typeface="Humanst521 BT" panose="020B0602020204020204" pitchFamily="34" charset="0"/>
                <a:cs typeface="Gill Sans MT"/>
              </a:rPr>
              <a:t>de </a:t>
            </a:r>
            <a:r>
              <a:rPr lang="es-ES" sz="9600" spc="-25" dirty="0" smtClean="0">
                <a:latin typeface="Humanst521 BT" panose="020B0602020204020204" pitchFamily="34" charset="0"/>
                <a:cs typeface="Gill Sans MT"/>
              </a:rPr>
              <a:t>Administración </a:t>
            </a:r>
            <a:r>
              <a:rPr lang="es-ES" sz="9600" spc="60" dirty="0" smtClean="0">
                <a:latin typeface="Humanst521 BT" panose="020B0602020204020204" pitchFamily="34" charset="0"/>
                <a:cs typeface="Gill Sans MT"/>
              </a:rPr>
              <a:t>2, </a:t>
            </a:r>
            <a:r>
              <a:rPr lang="es-ES" sz="9600" spc="-10" dirty="0" smtClean="0">
                <a:latin typeface="Humanst521 BT" panose="020B0602020204020204" pitchFamily="34" charset="0"/>
                <a:cs typeface="Gill Sans MT"/>
              </a:rPr>
              <a:t>Oficina</a:t>
            </a:r>
            <a:r>
              <a:rPr lang="es-ES" sz="9600" spc="-505" dirty="0" smtClean="0">
                <a:latin typeface="Humanst521 BT" panose="020B0602020204020204" pitchFamily="34" charset="0"/>
                <a:cs typeface="Gill Sans MT"/>
              </a:rPr>
              <a:t> </a:t>
            </a:r>
            <a:r>
              <a:rPr lang="es-ES" sz="9600" spc="15" dirty="0" smtClean="0">
                <a:latin typeface="Humanst521 BT" panose="020B0602020204020204" pitchFamily="34" charset="0"/>
                <a:cs typeface="Gill Sans MT"/>
              </a:rPr>
              <a:t>203 </a:t>
            </a:r>
          </a:p>
          <a:p>
            <a:pPr marL="0" indent="0" algn="just">
              <a:lnSpc>
                <a:spcPct val="100000"/>
              </a:lnSpc>
              <a:spcBef>
                <a:spcPts val="695"/>
              </a:spcBef>
              <a:buNone/>
            </a:pPr>
            <a:r>
              <a:rPr lang="es-ES" sz="9600" spc="15" dirty="0" smtClean="0">
                <a:latin typeface="Humanst521 BT" panose="020B0602020204020204" pitchFamily="34" charset="0"/>
                <a:cs typeface="Gill Sans MT"/>
                <a:hlinkClick r:id="rId2"/>
              </a:rPr>
              <a:t>direcge@uis.edu.co</a:t>
            </a:r>
            <a:r>
              <a:rPr lang="es-ES" sz="9600" spc="15" dirty="0" smtClean="0">
                <a:latin typeface="Humanst521 BT" panose="020B0602020204020204" pitchFamily="34" charset="0"/>
                <a:cs typeface="Gill Sans MT"/>
              </a:rPr>
              <a:t> </a:t>
            </a:r>
            <a:endParaRPr lang="es-ES" sz="9600" dirty="0" smtClean="0">
              <a:latin typeface="Humanst521 BT" panose="020B0602020204020204" pitchFamily="34" charset="0"/>
              <a:cs typeface="Gill Sans MT"/>
            </a:endParaRPr>
          </a:p>
          <a:p>
            <a:endParaRPr lang="en-US" dirty="0"/>
          </a:p>
        </p:txBody>
      </p:sp>
      <p:sp>
        <p:nvSpPr>
          <p:cNvPr id="4" name="object 3"/>
          <p:cNvSpPr/>
          <p:nvPr/>
        </p:nvSpPr>
        <p:spPr>
          <a:xfrm>
            <a:off x="6611390" y="4522123"/>
            <a:ext cx="1801090" cy="17712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12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</TotalTime>
  <Words>1026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Humanst521 BT</vt:lpstr>
      <vt:lpstr>Times New Roman</vt:lpstr>
      <vt:lpstr>Wingdings</vt:lpstr>
      <vt:lpstr>Tema de Office</vt:lpstr>
      <vt:lpstr>Presentación de PowerPoint</vt:lpstr>
      <vt:lpstr>¿        Qué es el Acta de Informe de Gestión?</vt:lpstr>
      <vt:lpstr>¿Para quiénes aplica el Acta de Informe de Gestión ?</vt:lpstr>
      <vt:lpstr>Oportunidad para la presentación  del Acta de Informe de Gestión </vt:lpstr>
      <vt:lpstr>Oportunidad para la presentación  del Acta de Informe de Gestión </vt:lpstr>
      <vt:lpstr>Contenido del Acta de Informe de Gestión: </vt:lpstr>
      <vt:lpstr>Contenido del Acta de Informe de Gestión: </vt:lpstr>
      <vt:lpstr>Contenido del Acta de Informe de Gestión: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Windows</cp:lastModifiedBy>
  <cp:revision>31</cp:revision>
  <dcterms:created xsi:type="dcterms:W3CDTF">2019-03-06T15:29:14Z</dcterms:created>
  <dcterms:modified xsi:type="dcterms:W3CDTF">2019-08-14T16:33:50Z</dcterms:modified>
</cp:coreProperties>
</file>