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56" r:id="rId3"/>
    <p:sldId id="288" r:id="rId4"/>
    <p:sldId id="289" r:id="rId5"/>
    <p:sldId id="290" r:id="rId6"/>
    <p:sldId id="291" r:id="rId7"/>
    <p:sldId id="292" r:id="rId8"/>
    <p:sldId id="293" r:id="rId9"/>
    <p:sldId id="294" r:id="rId10"/>
    <p:sldId id="295" r:id="rId11"/>
    <p:sldId id="296" r:id="rId12"/>
    <p:sldId id="297" r:id="rId13"/>
    <p:sldId id="298" r:id="rId14"/>
    <p:sldId id="299" r:id="rId15"/>
    <p:sldId id="311" r:id="rId16"/>
    <p:sldId id="300" r:id="rId17"/>
    <p:sldId id="301" r:id="rId18"/>
    <p:sldId id="302" r:id="rId19"/>
    <p:sldId id="303" r:id="rId20"/>
    <p:sldId id="304" r:id="rId21"/>
    <p:sldId id="305" r:id="rId22"/>
    <p:sldId id="306" r:id="rId23"/>
    <p:sldId id="307" r:id="rId24"/>
    <p:sldId id="308" r:id="rId25"/>
    <p:sldId id="309" r:id="rId26"/>
    <p:sldId id="310"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15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272057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235175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239968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82914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17164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224745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292046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226893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34441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230999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321739-1508-4403-8FA3-AB1160352110}" type="datetimeFigureOut">
              <a:rPr lang="es-ES" smtClean="0"/>
              <a:t>27/08/2014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B518E3-25CE-4C47-9A84-7807C905B2F2}" type="slidenum">
              <a:rPr lang="es-ES" smtClean="0"/>
              <a:t>‹Nº›</a:t>
            </a:fld>
            <a:endParaRPr lang="es-ES"/>
          </a:p>
        </p:txBody>
      </p:sp>
    </p:spTree>
    <p:extLst>
      <p:ext uri="{BB962C8B-B14F-4D97-AF65-F5344CB8AC3E}">
        <p14:creationId xmlns:p14="http://schemas.microsoft.com/office/powerpoint/2010/main" val="360951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21739-1508-4403-8FA3-AB1160352110}" type="datetimeFigureOut">
              <a:rPr lang="es-ES" smtClean="0"/>
              <a:t>27/08/2014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518E3-25CE-4C47-9A84-7807C905B2F2}" type="slidenum">
              <a:rPr lang="es-ES" smtClean="0"/>
              <a:t>‹Nº›</a:t>
            </a:fld>
            <a:endParaRPr lang="es-ES"/>
          </a:p>
        </p:txBody>
      </p:sp>
    </p:spTree>
    <p:extLst>
      <p:ext uri="{BB962C8B-B14F-4D97-AF65-F5344CB8AC3E}">
        <p14:creationId xmlns:p14="http://schemas.microsoft.com/office/powerpoint/2010/main" val="294041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2060848"/>
            <a:ext cx="7056783" cy="3024336"/>
          </a:xfrm>
        </p:spPr>
        <p:txBody>
          <a:bodyPr>
            <a:normAutofit lnSpcReduction="10000"/>
          </a:bodyPr>
          <a:lstStyle/>
          <a:p>
            <a:r>
              <a:rPr lang="es-CO" b="1" dirty="0" smtClean="0">
                <a:solidFill>
                  <a:srgbClr val="FF0000"/>
                </a:solidFill>
                <a:latin typeface="Arial" pitchFamily="34" charset="0"/>
                <a:cs typeface="Arial" pitchFamily="34" charset="0"/>
              </a:rPr>
              <a:t>EL ARCHIVO ORAL DE MEMORIA DE LAS VÍCTIMAS - AMOVI-UIS: </a:t>
            </a:r>
          </a:p>
          <a:p>
            <a:r>
              <a:rPr lang="es-CO" b="1" dirty="0" smtClean="0">
                <a:solidFill>
                  <a:srgbClr val="FF0000"/>
                </a:solidFill>
                <a:latin typeface="Arial" pitchFamily="34" charset="0"/>
                <a:cs typeface="Arial" pitchFamily="34" charset="0"/>
              </a:rPr>
              <a:t>UN ARCHIVO DE DERECHOS HUMANOS</a:t>
            </a:r>
          </a:p>
          <a:p>
            <a:r>
              <a:rPr lang="es-CO" dirty="0">
                <a:latin typeface="Arial" pitchFamily="34" charset="0"/>
                <a:cs typeface="Arial" pitchFamily="34" charset="0"/>
              </a:rPr>
              <a:t>IVONNE SUÁREZ </a:t>
            </a:r>
            <a:r>
              <a:rPr lang="es-CO" dirty="0" smtClean="0">
                <a:latin typeface="Arial" pitchFamily="34" charset="0"/>
                <a:cs typeface="Arial" pitchFamily="34" charset="0"/>
              </a:rPr>
              <a:t>PINZÓN</a:t>
            </a:r>
          </a:p>
          <a:p>
            <a:r>
              <a:rPr lang="es-CO" dirty="0" smtClean="0">
                <a:latin typeface="Arial" pitchFamily="34" charset="0"/>
                <a:cs typeface="Arial" pitchFamily="34" charset="0"/>
              </a:rPr>
              <a:t>Directora</a:t>
            </a:r>
            <a:endParaRPr lang="es-CO" dirty="0">
              <a:latin typeface="Arial" pitchFamily="34" charset="0"/>
              <a:cs typeface="Arial" pitchFamily="34" charset="0"/>
            </a:endParaRP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1211" y="5570914"/>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52751"/>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531211"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058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15616" y="1412776"/>
            <a:ext cx="7056784" cy="3888432"/>
          </a:xfrm>
        </p:spPr>
        <p:txBody>
          <a:bodyPr>
            <a:normAutofit fontScale="70000" lnSpcReduction="20000"/>
          </a:bodyPr>
          <a:lstStyle/>
          <a:p>
            <a:pPr lvl="0"/>
            <a:r>
              <a:rPr lang="es-CO" b="1" dirty="0">
                <a:solidFill>
                  <a:srgbClr val="C00000"/>
                </a:solidFill>
              </a:rPr>
              <a:t>IMPORTANCIA DE LOS ARCHIVOS DE DDHH</a:t>
            </a:r>
            <a:endParaRPr lang="es-CO" dirty="0">
              <a:solidFill>
                <a:srgbClr val="C00000"/>
              </a:solidFill>
            </a:endParaRPr>
          </a:p>
          <a:p>
            <a:r>
              <a:rPr lang="es-CO" dirty="0"/>
              <a:t> </a:t>
            </a:r>
          </a:p>
          <a:p>
            <a:pPr algn="just"/>
            <a:r>
              <a:rPr lang="es-CO" b="1" dirty="0">
                <a:solidFill>
                  <a:schemeClr val="tx1"/>
                </a:solidFill>
              </a:rPr>
              <a:t>La conservación y acceso de la información constituyen factores de poder y, por ello, los archivos de Derechos Humanos son una cuestión política. </a:t>
            </a:r>
          </a:p>
          <a:p>
            <a:pPr algn="just"/>
            <a:endParaRPr lang="es-ES" b="1" dirty="0" smtClean="0">
              <a:solidFill>
                <a:schemeClr val="tx1"/>
              </a:solidFill>
            </a:endParaRPr>
          </a:p>
          <a:p>
            <a:pPr algn="just"/>
            <a:r>
              <a:rPr lang="es-ES" b="1" dirty="0" smtClean="0">
                <a:solidFill>
                  <a:schemeClr val="tx1"/>
                </a:solidFill>
              </a:rPr>
              <a:t>Los </a:t>
            </a:r>
            <a:r>
              <a:rPr lang="es-ES" b="1" dirty="0">
                <a:solidFill>
                  <a:schemeClr val="tx1"/>
                </a:solidFill>
              </a:rPr>
              <a:t>archivos de DDHH pueden ser usados para el ejercicio del poder, pero también, como amenaza para los perpetradores de la violencia y por ello deben manejar políticas de alta seguridad de sus fondos, de las personas que en ellos trabajan y de las organizaciones sociales depositarias de la información.</a:t>
            </a:r>
            <a:endParaRPr lang="es-CO" b="1" dirty="0">
              <a:solidFill>
                <a:schemeClr val="tx1"/>
              </a:solidFill>
            </a:endParaRP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868144" y="354819"/>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556291"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71600" y="1586225"/>
            <a:ext cx="7200800" cy="3858997"/>
          </a:xfrm>
        </p:spPr>
        <p:txBody>
          <a:bodyPr>
            <a:normAutofit fontScale="47500" lnSpcReduction="20000"/>
          </a:bodyPr>
          <a:lstStyle/>
          <a:p>
            <a:pPr algn="just"/>
            <a:r>
              <a:rPr lang="es-ES" sz="3800" b="1" dirty="0">
                <a:solidFill>
                  <a:srgbClr val="C00000"/>
                </a:solidFill>
                <a:latin typeface="Arial" pitchFamily="34" charset="0"/>
                <a:cs typeface="Arial" pitchFamily="34" charset="0"/>
              </a:rPr>
              <a:t>Los archivos de DDHH son esenciales:</a:t>
            </a:r>
          </a:p>
          <a:p>
            <a:pPr algn="just"/>
            <a:endParaRPr lang="es-CO" b="1" dirty="0">
              <a:solidFill>
                <a:srgbClr val="C00000"/>
              </a:solidFill>
              <a:latin typeface="Arial" pitchFamily="34" charset="0"/>
              <a:cs typeface="Arial" pitchFamily="34" charset="0"/>
            </a:endParaRPr>
          </a:p>
          <a:p>
            <a:pPr lvl="0" algn="just"/>
            <a:r>
              <a:rPr lang="es-ES" b="1" dirty="0">
                <a:solidFill>
                  <a:schemeClr val="tx1"/>
                </a:solidFill>
                <a:latin typeface="Arial" pitchFamily="34" charset="0"/>
                <a:cs typeface="Arial" pitchFamily="34" charset="0"/>
              </a:rPr>
              <a:t>- Para la sobrevivencia de las comunidades.</a:t>
            </a:r>
            <a:endParaRPr lang="es-CO" b="1" dirty="0">
              <a:solidFill>
                <a:schemeClr val="tx1"/>
              </a:solidFill>
              <a:latin typeface="Arial" pitchFamily="34" charset="0"/>
              <a:cs typeface="Arial" pitchFamily="34" charset="0"/>
            </a:endParaRPr>
          </a:p>
          <a:p>
            <a:pPr algn="just"/>
            <a:r>
              <a:rPr lang="es-ES" b="1" dirty="0">
                <a:solidFill>
                  <a:schemeClr val="tx1"/>
                </a:solidFill>
                <a:latin typeface="Arial" pitchFamily="34" charset="0"/>
                <a:cs typeface="Arial" pitchFamily="34" charset="0"/>
              </a:rPr>
              <a:t> </a:t>
            </a:r>
            <a:endParaRPr lang="es-CO" b="1" dirty="0">
              <a:solidFill>
                <a:schemeClr val="tx1"/>
              </a:solidFill>
              <a:latin typeface="Arial" pitchFamily="34" charset="0"/>
              <a:cs typeface="Arial" pitchFamily="34" charset="0"/>
            </a:endParaRPr>
          </a:p>
          <a:p>
            <a:pPr lvl="0" algn="just"/>
            <a:r>
              <a:rPr lang="es-ES" b="1" dirty="0">
                <a:solidFill>
                  <a:schemeClr val="tx1"/>
                </a:solidFill>
                <a:latin typeface="Arial" pitchFamily="34" charset="0"/>
                <a:cs typeface="Arial" pitchFamily="34" charset="0"/>
              </a:rPr>
              <a:t>- Según </a:t>
            </a:r>
            <a:r>
              <a:rPr lang="es-CO" b="1" dirty="0">
                <a:solidFill>
                  <a:schemeClr val="tx1"/>
                </a:solidFill>
                <a:latin typeface="Arial" pitchFamily="34" charset="0"/>
                <a:cs typeface="Arial" pitchFamily="34" charset="0"/>
              </a:rPr>
              <a:t>Perrine Canavaggio, los archivos documentan el dolor de la sociedad en una situación de conflicto como la que vive Colombia y también documentan el </a:t>
            </a:r>
            <a:r>
              <a:rPr lang="es-ES" b="1" dirty="0">
                <a:solidFill>
                  <a:schemeClr val="tx1"/>
                </a:solidFill>
                <a:latin typeface="Arial" pitchFamily="34" charset="0"/>
                <a:cs typeface="Arial" pitchFamily="34" charset="0"/>
              </a:rPr>
              <a:t>terror generado por las acciones de los victimarios y la resistencia de las comunidades. </a:t>
            </a:r>
            <a:endParaRPr lang="es-CO" b="1" dirty="0">
              <a:solidFill>
                <a:schemeClr val="tx1"/>
              </a:solidFill>
              <a:latin typeface="Arial" pitchFamily="34" charset="0"/>
              <a:cs typeface="Arial" pitchFamily="34" charset="0"/>
            </a:endParaRPr>
          </a:p>
          <a:p>
            <a:pPr algn="just"/>
            <a:r>
              <a:rPr lang="es-ES" b="1" dirty="0">
                <a:solidFill>
                  <a:schemeClr val="tx1"/>
                </a:solidFill>
                <a:latin typeface="Arial" pitchFamily="34" charset="0"/>
                <a:cs typeface="Arial" pitchFamily="34" charset="0"/>
              </a:rPr>
              <a:t> </a:t>
            </a:r>
            <a:endParaRPr lang="es-CO" b="1" dirty="0">
              <a:solidFill>
                <a:schemeClr val="tx1"/>
              </a:solidFill>
              <a:latin typeface="Arial" pitchFamily="34" charset="0"/>
              <a:cs typeface="Arial" pitchFamily="34" charset="0"/>
            </a:endParaRPr>
          </a:p>
          <a:p>
            <a:pPr lvl="0" algn="just"/>
            <a:r>
              <a:rPr lang="es-ES" b="1" dirty="0">
                <a:solidFill>
                  <a:schemeClr val="tx1"/>
                </a:solidFill>
                <a:latin typeface="Arial" pitchFamily="34" charset="0"/>
                <a:cs typeface="Arial" pitchFamily="34" charset="0"/>
              </a:rPr>
              <a:t>- Los archivos son un soporte fundamental para el ejercicio de la investigación y para la verdad y son importantes para las comunidades, las víctimas y el conjunto de la sociedad.</a:t>
            </a:r>
            <a:endParaRPr lang="es-CO" b="1" dirty="0">
              <a:solidFill>
                <a:schemeClr val="tx1"/>
              </a:solidFill>
              <a:latin typeface="Arial" pitchFamily="34" charset="0"/>
              <a:cs typeface="Arial" pitchFamily="34" charset="0"/>
            </a:endParaRPr>
          </a:p>
          <a:p>
            <a:pPr algn="just"/>
            <a:r>
              <a:rPr lang="es-ES" b="1" dirty="0">
                <a:solidFill>
                  <a:schemeClr val="tx1"/>
                </a:solidFill>
                <a:latin typeface="Arial" pitchFamily="34" charset="0"/>
                <a:cs typeface="Arial" pitchFamily="34" charset="0"/>
              </a:rPr>
              <a:t> </a:t>
            </a:r>
            <a:endParaRPr lang="es-CO" b="1" dirty="0">
              <a:solidFill>
                <a:schemeClr val="tx1"/>
              </a:solidFill>
              <a:latin typeface="Arial" pitchFamily="34" charset="0"/>
              <a:cs typeface="Arial" pitchFamily="34" charset="0"/>
            </a:endParaRPr>
          </a:p>
          <a:p>
            <a:pPr lvl="0" algn="just"/>
            <a:r>
              <a:rPr lang="es-ES" b="1" dirty="0">
                <a:solidFill>
                  <a:schemeClr val="tx1"/>
                </a:solidFill>
                <a:latin typeface="Arial" pitchFamily="34" charset="0"/>
                <a:cs typeface="Arial" pitchFamily="34" charset="0"/>
              </a:rPr>
              <a:t>- Los archivos son un soporte fundamental para el ejercicio de la justicia. Un documento puede servir para entablar una acción de reparación, para atribuir una responsabilidad particular a alguien en la acción penal, para la acción de memoria histórica y para la restitución de derechos.</a:t>
            </a:r>
            <a:endParaRPr lang="es-CO" b="1" dirty="0">
              <a:solidFill>
                <a:schemeClr val="tx1"/>
              </a:solidFill>
              <a:latin typeface="Arial" pitchFamily="34" charset="0"/>
              <a:cs typeface="Arial" pitchFamily="34" charset="0"/>
            </a:endParaRP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05798"/>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773134" y="387244"/>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412775"/>
            <a:ext cx="7128792" cy="4248473"/>
          </a:xfrm>
        </p:spPr>
        <p:txBody>
          <a:bodyPr>
            <a:normAutofit fontScale="55000" lnSpcReduction="20000"/>
          </a:bodyPr>
          <a:lstStyle/>
          <a:p>
            <a:pPr algn="just"/>
            <a:r>
              <a:rPr lang="es-ES" b="1" dirty="0">
                <a:solidFill>
                  <a:srgbClr val="C00000"/>
                </a:solidFill>
                <a:latin typeface="Arial" pitchFamily="34" charset="0"/>
                <a:cs typeface="Arial" pitchFamily="34" charset="0"/>
              </a:rPr>
              <a:t>Los archivos de DDHH son esenciales:</a:t>
            </a:r>
            <a:endParaRPr lang="es-CO" b="1" dirty="0">
              <a:solidFill>
                <a:srgbClr val="C00000"/>
              </a:solidFill>
              <a:latin typeface="Arial" pitchFamily="34" charset="0"/>
              <a:cs typeface="Arial" pitchFamily="34" charset="0"/>
            </a:endParaRPr>
          </a:p>
          <a:p>
            <a:pPr algn="just"/>
            <a:r>
              <a:rPr lang="es-ES" b="1" dirty="0">
                <a:latin typeface="Arial" pitchFamily="34" charset="0"/>
                <a:cs typeface="Arial" pitchFamily="34" charset="0"/>
              </a:rPr>
              <a:t> </a:t>
            </a:r>
            <a:endParaRPr lang="es-CO" b="1" dirty="0">
              <a:latin typeface="Arial" pitchFamily="34" charset="0"/>
              <a:cs typeface="Arial" pitchFamily="34" charset="0"/>
            </a:endParaRPr>
          </a:p>
          <a:p>
            <a:pPr lvl="0" algn="just"/>
            <a:r>
              <a:rPr lang="es-ES" b="1" dirty="0">
                <a:solidFill>
                  <a:schemeClr val="tx1"/>
                </a:solidFill>
                <a:latin typeface="Arial" pitchFamily="34" charset="0"/>
                <a:cs typeface="Arial" pitchFamily="34" charset="0"/>
              </a:rPr>
              <a:t>- Los archivos se convierten en soporte de la movilización social y de la continuidad de la acción acumulada de la lucha por la verdad y la memoria.</a:t>
            </a:r>
            <a:endParaRPr lang="es-CO" b="1" dirty="0">
              <a:solidFill>
                <a:schemeClr val="tx1"/>
              </a:solidFill>
              <a:latin typeface="Arial" pitchFamily="34" charset="0"/>
              <a:cs typeface="Arial" pitchFamily="34" charset="0"/>
            </a:endParaRPr>
          </a:p>
          <a:p>
            <a:pPr algn="just"/>
            <a:r>
              <a:rPr lang="es-ES" b="1" dirty="0">
                <a:solidFill>
                  <a:schemeClr val="tx1"/>
                </a:solidFill>
                <a:latin typeface="Arial" pitchFamily="34" charset="0"/>
                <a:cs typeface="Arial" pitchFamily="34" charset="0"/>
              </a:rPr>
              <a:t> </a:t>
            </a:r>
            <a:endParaRPr lang="es-CO" b="1" dirty="0">
              <a:solidFill>
                <a:schemeClr val="tx1"/>
              </a:solidFill>
              <a:latin typeface="Arial" pitchFamily="34" charset="0"/>
              <a:cs typeface="Arial" pitchFamily="34" charset="0"/>
            </a:endParaRPr>
          </a:p>
          <a:p>
            <a:pPr lvl="0" algn="just"/>
            <a:r>
              <a:rPr lang="es-ES" b="1" dirty="0">
                <a:solidFill>
                  <a:schemeClr val="tx1"/>
                </a:solidFill>
                <a:latin typeface="Arial" pitchFamily="34" charset="0"/>
                <a:cs typeface="Arial" pitchFamily="34" charset="0"/>
              </a:rPr>
              <a:t>- Los archivos son un recurso pedagógico en miras a la no repetición.</a:t>
            </a:r>
            <a:endParaRPr lang="es-CO" b="1" dirty="0">
              <a:solidFill>
                <a:schemeClr val="tx1"/>
              </a:solidFill>
              <a:latin typeface="Arial" pitchFamily="34" charset="0"/>
              <a:cs typeface="Arial" pitchFamily="34" charset="0"/>
            </a:endParaRPr>
          </a:p>
          <a:p>
            <a:pPr algn="just"/>
            <a:r>
              <a:rPr lang="es-CO" b="1" dirty="0">
                <a:solidFill>
                  <a:schemeClr val="tx1"/>
                </a:solidFill>
                <a:latin typeface="Arial" pitchFamily="34" charset="0"/>
                <a:cs typeface="Arial" pitchFamily="34" charset="0"/>
              </a:rPr>
              <a:t> </a:t>
            </a:r>
          </a:p>
          <a:p>
            <a:pPr lvl="0" algn="just"/>
            <a:r>
              <a:rPr lang="es-CO" b="1" dirty="0">
                <a:solidFill>
                  <a:schemeClr val="tx1"/>
                </a:solidFill>
                <a:latin typeface="Arial" pitchFamily="34" charset="0"/>
                <a:cs typeface="Arial" pitchFamily="34" charset="0"/>
              </a:rPr>
              <a:t>- Los archivos conciernen al ejercicio de los derechos como individuo y de las comunidades. Los archivos son entes </a:t>
            </a:r>
            <a:r>
              <a:rPr lang="es-ES" b="1" dirty="0">
                <a:solidFill>
                  <a:schemeClr val="tx1"/>
                </a:solidFill>
                <a:latin typeface="Arial" pitchFamily="34" charset="0"/>
                <a:cs typeface="Arial" pitchFamily="34" charset="0"/>
              </a:rPr>
              <a:t>de altísima señalización política.</a:t>
            </a:r>
            <a:endParaRPr lang="es-CO" b="1" dirty="0">
              <a:solidFill>
                <a:schemeClr val="tx1"/>
              </a:solidFill>
              <a:latin typeface="Arial" pitchFamily="34" charset="0"/>
              <a:cs typeface="Arial" pitchFamily="34" charset="0"/>
            </a:endParaRPr>
          </a:p>
          <a:p>
            <a:pPr algn="just"/>
            <a:r>
              <a:rPr lang="es-ES" b="1" dirty="0">
                <a:solidFill>
                  <a:schemeClr val="tx1"/>
                </a:solidFill>
                <a:latin typeface="Arial" pitchFamily="34" charset="0"/>
                <a:cs typeface="Arial" pitchFamily="34" charset="0"/>
              </a:rPr>
              <a:t> </a:t>
            </a:r>
            <a:endParaRPr lang="es-CO" b="1" dirty="0">
              <a:solidFill>
                <a:schemeClr val="tx1"/>
              </a:solidFill>
              <a:latin typeface="Arial" pitchFamily="34" charset="0"/>
              <a:cs typeface="Arial" pitchFamily="34" charset="0"/>
            </a:endParaRPr>
          </a:p>
          <a:p>
            <a:pPr lvl="0" algn="just"/>
            <a:r>
              <a:rPr lang="es-ES" b="1" dirty="0">
                <a:solidFill>
                  <a:schemeClr val="tx1"/>
                </a:solidFill>
                <a:latin typeface="Arial" pitchFamily="34" charset="0"/>
                <a:cs typeface="Arial" pitchFamily="34" charset="0"/>
              </a:rPr>
              <a:t>- Los archivos están íntimamente ligados con las políticas de gestión del pasado traumático que han de afrontar los nuevos regímenes democráticos o las sociedades posconflicto.</a:t>
            </a:r>
            <a:endParaRPr lang="es-CO" b="1" dirty="0">
              <a:solidFill>
                <a:schemeClr val="tx1"/>
              </a:solidFill>
              <a:latin typeface="Arial" pitchFamily="34" charset="0"/>
              <a:cs typeface="Arial" pitchFamily="34" charset="0"/>
            </a:endParaRP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661248"/>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602694" y="358530"/>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99591"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0" y="1412775"/>
            <a:ext cx="7272809" cy="4032447"/>
          </a:xfrm>
        </p:spPr>
        <p:txBody>
          <a:bodyPr>
            <a:normAutofit fontScale="55000" lnSpcReduction="20000"/>
          </a:bodyPr>
          <a:lstStyle/>
          <a:p>
            <a:pPr lvl="0"/>
            <a:r>
              <a:rPr lang="es-CO" b="1" dirty="0">
                <a:solidFill>
                  <a:srgbClr val="C00000"/>
                </a:solidFill>
                <a:latin typeface="Arial" pitchFamily="34" charset="0"/>
                <a:cs typeface="Arial" pitchFamily="34" charset="0"/>
              </a:rPr>
              <a:t>QUÉ ES AMOVI-UIS</a:t>
            </a:r>
          </a:p>
          <a:p>
            <a:pPr algn="just"/>
            <a:r>
              <a:rPr lang="es-CO" b="1" dirty="0">
                <a:latin typeface="Arial" pitchFamily="34" charset="0"/>
                <a:cs typeface="Arial" pitchFamily="34" charset="0"/>
              </a:rPr>
              <a:t> </a:t>
            </a:r>
          </a:p>
          <a:p>
            <a:pPr algn="just"/>
            <a:r>
              <a:rPr lang="es-CO" b="1" dirty="0">
                <a:solidFill>
                  <a:schemeClr val="tx1"/>
                </a:solidFill>
                <a:latin typeface="Arial" pitchFamily="34" charset="0"/>
                <a:cs typeface="Arial" pitchFamily="34" charset="0"/>
              </a:rPr>
              <a:t>AMOVI-UIS es un fondo Archivístico en el sentido pleno del concepto general de archivo mixto, conformado por varios sub-fondos en todos los soportes documentales, pero de manera particular es un Archivo de DDHH creado en medio del conflicto armado interno que vive el país</a:t>
            </a:r>
            <a:r>
              <a:rPr lang="es-CO" b="1" dirty="0" smtClean="0">
                <a:solidFill>
                  <a:schemeClr val="tx1"/>
                </a:solidFill>
                <a:latin typeface="Arial" pitchFamily="34" charset="0"/>
                <a:cs typeface="Arial" pitchFamily="34" charset="0"/>
              </a:rPr>
              <a:t>. Conserva tanto documentos originales, como copias fidedignas.</a:t>
            </a:r>
            <a:endParaRPr lang="es-CO" b="1" dirty="0">
              <a:solidFill>
                <a:schemeClr val="tx1"/>
              </a:solidFill>
              <a:latin typeface="Arial" pitchFamily="34" charset="0"/>
              <a:cs typeface="Arial" pitchFamily="34" charset="0"/>
            </a:endParaRPr>
          </a:p>
          <a:p>
            <a:pPr algn="just"/>
            <a:r>
              <a:rPr lang="es-CO" b="1" dirty="0">
                <a:solidFill>
                  <a:schemeClr val="tx1"/>
                </a:solidFill>
                <a:latin typeface="Arial" pitchFamily="34" charset="0"/>
                <a:cs typeface="Arial" pitchFamily="34" charset="0"/>
              </a:rPr>
              <a:t> </a:t>
            </a:r>
          </a:p>
          <a:p>
            <a:pPr algn="just"/>
            <a:r>
              <a:rPr lang="es-CO" b="1" dirty="0">
                <a:solidFill>
                  <a:schemeClr val="tx1"/>
                </a:solidFill>
                <a:latin typeface="Arial" pitchFamily="34" charset="0"/>
                <a:cs typeface="Arial" pitchFamily="34" charset="0"/>
              </a:rPr>
              <a:t>Con la finalidad primordial de dar voz a las víctimas civiles, AMOVI-UIS fue creado desde la academia, apoyado y financiado por Colciencias y la Universidad Industrial de Santander y asesorado por la Corporación Compromiso.</a:t>
            </a:r>
          </a:p>
          <a:p>
            <a:pPr algn="just"/>
            <a:r>
              <a:rPr lang="es-CO" b="1" dirty="0">
                <a:solidFill>
                  <a:schemeClr val="tx1"/>
                </a:solidFill>
                <a:latin typeface="Arial" pitchFamily="34" charset="0"/>
                <a:cs typeface="Arial" pitchFamily="34" charset="0"/>
              </a:rPr>
              <a:t> </a:t>
            </a:r>
          </a:p>
          <a:p>
            <a:pPr algn="just"/>
            <a:r>
              <a:rPr lang="es-CO" b="1" dirty="0">
                <a:solidFill>
                  <a:schemeClr val="tx1"/>
                </a:solidFill>
                <a:latin typeface="Arial" pitchFamily="34" charset="0"/>
                <a:cs typeface="Arial" pitchFamily="34" charset="0"/>
              </a:rPr>
              <a:t>AMOVI-UIS no busca probar los crímenes, aun cuando sus documentos puedan servir a la justicia, si ella lo demanda. </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52751"/>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99591"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85222" y="1196752"/>
            <a:ext cx="7359185" cy="4320480"/>
          </a:xfrm>
        </p:spPr>
        <p:txBody>
          <a:bodyPr>
            <a:noAutofit/>
          </a:bodyPr>
          <a:lstStyle/>
          <a:p>
            <a:pPr algn="just"/>
            <a:endParaRPr lang="es-CO" sz="1600" b="1" dirty="0" smtClean="0">
              <a:solidFill>
                <a:schemeClr val="tx1"/>
              </a:solidFill>
            </a:endParaRPr>
          </a:p>
          <a:p>
            <a:pPr algn="just"/>
            <a:endParaRPr lang="es-CO" sz="1600" b="1" dirty="0">
              <a:solidFill>
                <a:schemeClr val="tx1"/>
              </a:solidFill>
            </a:endParaRPr>
          </a:p>
          <a:p>
            <a:pPr algn="just"/>
            <a:r>
              <a:rPr lang="es-CO" sz="1800" b="1" dirty="0" smtClean="0">
                <a:solidFill>
                  <a:schemeClr val="tx1"/>
                </a:solidFill>
              </a:rPr>
              <a:t>AMOVI-UIS </a:t>
            </a:r>
            <a:r>
              <a:rPr lang="es-CO" sz="1800" b="1" dirty="0">
                <a:solidFill>
                  <a:schemeClr val="tx1"/>
                </a:solidFill>
              </a:rPr>
              <a:t>busca generar una comprensión social y política del proceso de violencia política y estatal que vive Colombia. </a:t>
            </a:r>
          </a:p>
          <a:p>
            <a:pPr algn="just"/>
            <a:r>
              <a:rPr lang="es-CO" sz="1800" b="1" dirty="0">
                <a:solidFill>
                  <a:schemeClr val="tx1"/>
                </a:solidFill>
              </a:rPr>
              <a:t> </a:t>
            </a:r>
          </a:p>
          <a:p>
            <a:pPr algn="just"/>
            <a:r>
              <a:rPr lang="es-CO" sz="1800" b="1" dirty="0">
                <a:solidFill>
                  <a:schemeClr val="tx1"/>
                </a:solidFill>
              </a:rPr>
              <a:t>El fondo AMOVI-UIS es un fondo archivístico abierto, que nació con la misión de colectar, generar, preservar, conservar, capacitar, investigar y difundir un conjunto de documentos no estatales. Algunos de sus sub-fondos provienen de investigaciones como por ejemplo aquella que le dio origen, la cual fue adelantada recogiendo y analizando testimonios de víctimas. Otros sub-fondos fueron producidos por organizaciones y son importantes porque constatan la labor de los militantes de la causa de la democracia y de los Derechos Humanos, como la mejor forma de hacer patente el compromiso con las víctimas y con la justicia. </a:t>
            </a:r>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51068" y="579003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10954"/>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02116" y="267737"/>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1599" y="5790033"/>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3989040"/>
          </a:xfrm>
        </p:spPr>
        <p:txBody>
          <a:bodyPr>
            <a:normAutofit lnSpcReduction="10000"/>
          </a:bodyPr>
          <a:lstStyle/>
          <a:p>
            <a:pPr marL="0" indent="0" algn="just">
              <a:buNone/>
            </a:pPr>
            <a:r>
              <a:rPr lang="es-CO" b="1" dirty="0"/>
              <a:t>La escasa credibilidad que genera el manejo de la documentación sobre el conflicto por parte del Estado que es uno de los actores responsables, justificó la creación de un organismo alternativo autónomo y paralelo al CNMH, a fin de gestionar con plena independencia del Estado, los documentos relativos a la violación de los derechos.</a:t>
            </a:r>
            <a:endParaRPr lang="es-ES" dirty="0"/>
          </a:p>
          <a:p>
            <a:endParaRPr lang="es-ES" dirty="0"/>
          </a:p>
        </p:txBody>
      </p:sp>
      <p:pic>
        <p:nvPicPr>
          <p:cNvPr id="5" name="4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51068" y="5790033"/>
            <a:ext cx="1749425" cy="899795"/>
          </a:xfrm>
          <a:prstGeom prst="rect">
            <a:avLst/>
          </a:prstGeom>
          <a:noFill/>
          <a:ln>
            <a:noFill/>
          </a:ln>
          <a:effectLst/>
        </p:spPr>
      </p:pic>
      <p:pic>
        <p:nvPicPr>
          <p:cNvPr id="6" name="Picture 4" descr="C:\Users\Administrador\Downloads\logo oficial de compromis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1599" y="5790033"/>
            <a:ext cx="1451610" cy="852910"/>
          </a:xfrm>
          <a:prstGeom prst="rect">
            <a:avLst/>
          </a:prstGeom>
          <a:noFill/>
          <a:extLst>
            <a:ext uri="{909E8E84-426E-40DD-AFC4-6F175D3DCCD1}">
              <a14:hiddenFill xmlns:a14="http://schemas.microsoft.com/office/drawing/2010/main">
                <a:solidFill>
                  <a:srgbClr val="FFFFFF"/>
                </a:solidFill>
              </a14:hiddenFill>
            </a:ext>
          </a:extLst>
        </p:spPr>
      </p:pic>
      <p:pic>
        <p:nvPicPr>
          <p:cNvPr id="7" name="6 Imagen"/>
          <p:cNvPicPr/>
          <p:nvPr/>
        </p:nvPicPr>
        <p:blipFill>
          <a:blip r:embed="rId4">
            <a:extLst>
              <a:ext uri="{28A0092B-C50C-407E-A947-70E740481C1C}">
                <a14:useLocalDpi xmlns:a14="http://schemas.microsoft.com/office/drawing/2010/main" val="0"/>
              </a:ext>
            </a:extLst>
          </a:blip>
          <a:srcRect/>
          <a:stretch>
            <a:fillRect/>
          </a:stretch>
        </p:blipFill>
        <p:spPr bwMode="auto">
          <a:xfrm>
            <a:off x="802116" y="267737"/>
            <a:ext cx="2243455" cy="755650"/>
          </a:xfrm>
          <a:prstGeom prst="rect">
            <a:avLst/>
          </a:prstGeom>
          <a:noFill/>
          <a:ln>
            <a:noFill/>
          </a:ln>
          <a:effectLst/>
        </p:spPr>
      </p:pic>
      <p:pic>
        <p:nvPicPr>
          <p:cNvPr id="8" name="7 Imagen" descr="logo"/>
          <p:cNvPicPr/>
          <p:nvPr/>
        </p:nvPicPr>
        <p:blipFill>
          <a:blip r:embed="rId5">
            <a:extLst>
              <a:ext uri="{28A0092B-C50C-407E-A947-70E740481C1C}">
                <a14:useLocalDpi xmlns:a14="http://schemas.microsoft.com/office/drawing/2010/main" val="0"/>
              </a:ext>
            </a:extLst>
          </a:blip>
          <a:srcRect/>
          <a:stretch>
            <a:fillRect/>
          </a:stretch>
        </p:blipFill>
        <p:spPr bwMode="auto">
          <a:xfrm>
            <a:off x="5580112" y="210954"/>
            <a:ext cx="2903220" cy="765810"/>
          </a:xfrm>
          <a:prstGeom prst="rect">
            <a:avLst/>
          </a:prstGeom>
          <a:noFill/>
          <a:ln>
            <a:noFill/>
          </a:ln>
          <a:effectLst/>
        </p:spPr>
      </p:pic>
    </p:spTree>
    <p:extLst>
      <p:ext uri="{BB962C8B-B14F-4D97-AF65-F5344CB8AC3E}">
        <p14:creationId xmlns:p14="http://schemas.microsoft.com/office/powerpoint/2010/main" val="360222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63958" y="1174320"/>
            <a:ext cx="7380450" cy="4270904"/>
          </a:xfrm>
        </p:spPr>
        <p:txBody>
          <a:bodyPr>
            <a:normAutofit fontScale="92500" lnSpcReduction="10000"/>
          </a:bodyPr>
          <a:lstStyle/>
          <a:p>
            <a:pPr lvl="0"/>
            <a:r>
              <a:rPr lang="es-CO" sz="1800" b="1" dirty="0">
                <a:solidFill>
                  <a:srgbClr val="C00000"/>
                </a:solidFill>
                <a:latin typeface="Arial" pitchFamily="34" charset="0"/>
                <a:cs typeface="Arial" pitchFamily="34" charset="0"/>
              </a:rPr>
              <a:t>PRINCIPIOS DE AMOVI-UIS</a:t>
            </a:r>
            <a:endParaRPr lang="es-CO" sz="1800" dirty="0">
              <a:solidFill>
                <a:srgbClr val="C00000"/>
              </a:solidFill>
              <a:latin typeface="Arial" pitchFamily="34" charset="0"/>
              <a:cs typeface="Arial" pitchFamily="34" charset="0"/>
            </a:endParaRPr>
          </a:p>
          <a:p>
            <a:r>
              <a:rPr lang="es-CO" sz="1600" b="1" dirty="0">
                <a:latin typeface="Arial" pitchFamily="34" charset="0"/>
                <a:cs typeface="Arial" pitchFamily="34" charset="0"/>
              </a:rPr>
              <a:t> </a:t>
            </a:r>
            <a:endParaRPr lang="es-CO" sz="1600" dirty="0">
              <a:latin typeface="Arial" pitchFamily="34" charset="0"/>
              <a:cs typeface="Arial" pitchFamily="34" charset="0"/>
            </a:endParaRPr>
          </a:p>
          <a:p>
            <a:pPr algn="just"/>
            <a:r>
              <a:rPr lang="es-CO" sz="1800" b="1" dirty="0">
                <a:solidFill>
                  <a:schemeClr val="tx1"/>
                </a:solidFill>
                <a:latin typeface="Arial" pitchFamily="34" charset="0"/>
                <a:cs typeface="Arial" pitchFamily="34" charset="0"/>
              </a:rPr>
              <a:t>Son principios orientadores de la labor de AMOVI-UIS:</a:t>
            </a:r>
          </a:p>
          <a:p>
            <a:pPr algn="just"/>
            <a:r>
              <a:rPr lang="es-CO" sz="1800" b="1" dirty="0">
                <a:solidFill>
                  <a:schemeClr val="tx1"/>
                </a:solidFill>
                <a:latin typeface="Arial" pitchFamily="34" charset="0"/>
                <a:cs typeface="Arial" pitchFamily="34" charset="0"/>
              </a:rPr>
              <a:t>1.	Comprometerse con el respeto y la integridad de las víctimas.</a:t>
            </a:r>
          </a:p>
          <a:p>
            <a:pPr lvl="0" algn="just"/>
            <a:r>
              <a:rPr lang="es-CO" sz="1800" b="1" dirty="0">
                <a:solidFill>
                  <a:schemeClr val="tx1"/>
                </a:solidFill>
                <a:latin typeface="Arial" pitchFamily="34" charset="0"/>
                <a:cs typeface="Arial" pitchFamily="34" charset="0"/>
              </a:rPr>
              <a:t>2.	Los y las testigos eligen qué decir y cuándo.</a:t>
            </a:r>
          </a:p>
          <a:p>
            <a:pPr lvl="0" algn="just"/>
            <a:r>
              <a:rPr lang="es-CO" sz="1800" b="1" dirty="0">
                <a:solidFill>
                  <a:schemeClr val="tx1"/>
                </a:solidFill>
                <a:latin typeface="Arial" pitchFamily="34" charset="0"/>
                <a:cs typeface="Arial" pitchFamily="34" charset="0"/>
              </a:rPr>
              <a:t>3.	Respetar la voluntad de las víctimas que aportan sus testimonios y de los propietarios originales de los sub-fondos acopiados.</a:t>
            </a:r>
          </a:p>
          <a:p>
            <a:pPr lvl="0" algn="just"/>
            <a:r>
              <a:rPr lang="es-CO" sz="1800" b="1" dirty="0">
                <a:solidFill>
                  <a:schemeClr val="tx1"/>
                </a:solidFill>
                <a:latin typeface="Arial" pitchFamily="34" charset="0"/>
                <a:cs typeface="Arial" pitchFamily="34" charset="0"/>
              </a:rPr>
              <a:t>4.	Con total respeto de la verdad, permitir la visualización de los victimarios.</a:t>
            </a:r>
          </a:p>
          <a:p>
            <a:pPr lvl="0" algn="just"/>
            <a:r>
              <a:rPr lang="es-CO" sz="1800" b="1" dirty="0">
                <a:solidFill>
                  <a:schemeClr val="tx1"/>
                </a:solidFill>
                <a:latin typeface="Arial" pitchFamily="34" charset="0"/>
                <a:cs typeface="Arial" pitchFamily="34" charset="0"/>
              </a:rPr>
              <a:t>5.	Regirse por el Comité de ética de la UIS y el código ético de los/as archivistas.</a:t>
            </a:r>
          </a:p>
          <a:p>
            <a:pPr lvl="0" algn="just"/>
            <a:r>
              <a:rPr lang="es-CO" sz="1800" b="1" dirty="0">
                <a:solidFill>
                  <a:schemeClr val="tx1"/>
                </a:solidFill>
                <a:latin typeface="Arial" pitchFamily="34" charset="0"/>
                <a:cs typeface="Arial" pitchFamily="34" charset="0"/>
              </a:rPr>
              <a:t>6.	Tener un Manual de archivo que, respetando la normatividad nacional, establezca con claridad los procedimientos de funcionamiento del archivo.</a:t>
            </a:r>
            <a:endParaRPr lang="es-ES" sz="1800" dirty="0">
              <a:solidFill>
                <a:schemeClr val="tx1"/>
              </a:solidFill>
              <a:latin typeface="Arial" pitchFamily="34" charset="0"/>
              <a:cs typeface="Arial" pitchFamily="34" charset="0"/>
            </a:endParaRPr>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863958" y="5598634"/>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88640"/>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616942" y="198800"/>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484784"/>
            <a:ext cx="7056784" cy="3888432"/>
          </a:xfrm>
        </p:spPr>
        <p:txBody>
          <a:bodyPr>
            <a:normAutofit fontScale="47500" lnSpcReduction="20000"/>
          </a:bodyPr>
          <a:lstStyle/>
          <a:p>
            <a:pPr lvl="0" algn="just"/>
            <a:r>
              <a:rPr lang="es-CO" sz="3800" b="1" dirty="0">
                <a:solidFill>
                  <a:schemeClr val="tx1"/>
                </a:solidFill>
                <a:latin typeface="Arial" pitchFamily="34" charset="0"/>
                <a:cs typeface="Arial" pitchFamily="34" charset="0"/>
              </a:rPr>
              <a:t>7.	Establecer y ceñirse fielmente a su Protocolo de seguridad y tener copias  de respaldo de la documentación en distintos lugares dentro y fuera del país. Además, hacer el debido registro especial del archivo como bien de interés cultural de Colombia.</a:t>
            </a:r>
          </a:p>
          <a:p>
            <a:pPr lvl="0" algn="just"/>
            <a:r>
              <a:rPr lang="es-CO" sz="3800" b="1" dirty="0">
                <a:solidFill>
                  <a:schemeClr val="tx1"/>
                </a:solidFill>
                <a:latin typeface="Arial" pitchFamily="34" charset="0"/>
                <a:cs typeface="Arial" pitchFamily="34" charset="0"/>
              </a:rPr>
              <a:t>8.	Gestionar los documentos para favorecer el conocimiento de la verdad y la actuación de la justicia. </a:t>
            </a:r>
          </a:p>
          <a:p>
            <a:pPr lvl="0" algn="just"/>
            <a:r>
              <a:rPr lang="es-CO" sz="3800" b="1" dirty="0">
                <a:solidFill>
                  <a:schemeClr val="tx1"/>
                </a:solidFill>
                <a:latin typeface="Arial" pitchFamily="34" charset="0"/>
                <a:cs typeface="Arial" pitchFamily="34" charset="0"/>
              </a:rPr>
              <a:t>9.	Asumir el compromiso de jamás colaborar a cometer abusos contra los Derechos Humanos o destruir pruebas documentales que testimonien genocidios, crímenes de guerra u otras graves violaciones de los Derechos Humanos.</a:t>
            </a:r>
          </a:p>
          <a:p>
            <a:pPr lvl="0" algn="just"/>
            <a:r>
              <a:rPr lang="es-CO" sz="3800" b="1" dirty="0">
                <a:solidFill>
                  <a:schemeClr val="tx1"/>
                </a:solidFill>
                <a:latin typeface="Arial" pitchFamily="34" charset="0"/>
                <a:cs typeface="Arial" pitchFamily="34" charset="0"/>
              </a:rPr>
              <a:t>10.	Buscar la protección de su personal mediante un manejo responsable de las acciones programadas.</a:t>
            </a:r>
          </a:p>
          <a:p>
            <a:pPr lvl="0" algn="just"/>
            <a:r>
              <a:rPr lang="es-CO" sz="3800" b="1" dirty="0">
                <a:solidFill>
                  <a:schemeClr val="tx1"/>
                </a:solidFill>
                <a:latin typeface="Arial" pitchFamily="34" charset="0"/>
                <a:cs typeface="Arial" pitchFamily="34" charset="0"/>
              </a:rPr>
              <a:t>11.	Buscar el reconocimiento público y la valoración de las víctimas, respetando los niveles de confidencialidad necesarios.</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352442" y="5570914"/>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52751"/>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74397"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1" y="1412776"/>
            <a:ext cx="7344817" cy="4176464"/>
          </a:xfrm>
        </p:spPr>
        <p:txBody>
          <a:bodyPr>
            <a:normAutofit fontScale="47500" lnSpcReduction="20000"/>
          </a:bodyPr>
          <a:lstStyle/>
          <a:p>
            <a:pPr lvl="0"/>
            <a:r>
              <a:rPr lang="es-CO" sz="3800" b="1" dirty="0">
                <a:solidFill>
                  <a:srgbClr val="C00000"/>
                </a:solidFill>
                <a:latin typeface="Arial" pitchFamily="34" charset="0"/>
                <a:cs typeface="Arial" pitchFamily="34" charset="0"/>
              </a:rPr>
              <a:t>COMPOSICION ACTUAL DEL FONDO AMOVI-UIS</a:t>
            </a:r>
            <a:endParaRPr lang="es-CO" sz="3800" dirty="0">
              <a:solidFill>
                <a:srgbClr val="C00000"/>
              </a:solidFill>
              <a:latin typeface="Arial" pitchFamily="34" charset="0"/>
              <a:cs typeface="Arial" pitchFamily="34" charset="0"/>
            </a:endParaRPr>
          </a:p>
          <a:p>
            <a:r>
              <a:rPr lang="es-CO" b="1" dirty="0">
                <a:latin typeface="Arial" pitchFamily="34" charset="0"/>
                <a:cs typeface="Arial" pitchFamily="34" charset="0"/>
              </a:rPr>
              <a:t> </a:t>
            </a:r>
            <a:endParaRPr lang="es-CO" dirty="0">
              <a:latin typeface="Arial" pitchFamily="34" charset="0"/>
              <a:cs typeface="Arial" pitchFamily="34" charset="0"/>
            </a:endParaRPr>
          </a:p>
          <a:p>
            <a:pPr algn="just"/>
            <a:r>
              <a:rPr lang="es-CO" sz="4200" b="1" dirty="0">
                <a:solidFill>
                  <a:schemeClr val="tx1"/>
                </a:solidFill>
                <a:latin typeface="Arial" pitchFamily="34" charset="0"/>
                <a:cs typeface="Arial" pitchFamily="34" charset="0"/>
              </a:rPr>
              <a:t>Hasta el momento el Fondo AMOVI-UIS cuenta con los siguientes sub-fondos:</a:t>
            </a:r>
          </a:p>
          <a:p>
            <a:pPr lvl="0" algn="just"/>
            <a:r>
              <a:rPr lang="es-CO" sz="4200" b="1" dirty="0">
                <a:solidFill>
                  <a:schemeClr val="tx1"/>
                </a:solidFill>
                <a:latin typeface="Arial" pitchFamily="34" charset="0"/>
                <a:cs typeface="Arial" pitchFamily="34" charset="0"/>
              </a:rPr>
              <a:t>1.	Sub-fondo AMOVI-UIS: abierto, en construcción; entre sus documentos se encuentran 52 entrevistas a personas víctimas de diverso tipo de violaciones de DDHH.</a:t>
            </a:r>
          </a:p>
          <a:p>
            <a:pPr lvl="0" algn="just"/>
            <a:r>
              <a:rPr lang="es-CO" sz="4200" b="1" dirty="0">
                <a:solidFill>
                  <a:schemeClr val="tx1"/>
                </a:solidFill>
                <a:latin typeface="Arial" pitchFamily="34" charset="0"/>
                <a:cs typeface="Arial" pitchFamily="34" charset="0"/>
              </a:rPr>
              <a:t>2.	Sub-fondo Investigación sobre trayectorias de vida de personas víctimas de desplazamiento forzado asentadas en el barrio Café Madrid de Bucaramanga; entre sus documentos se encuentran 48 entrevistas a personas víctimas de desplazamiento forzado.</a:t>
            </a:r>
          </a:p>
          <a:p>
            <a:pPr lvl="0" algn="just"/>
            <a:r>
              <a:rPr lang="es-CO" sz="4200" b="1" dirty="0">
                <a:solidFill>
                  <a:schemeClr val="tx1"/>
                </a:solidFill>
                <a:latin typeface="Arial" pitchFamily="34" charset="0"/>
                <a:cs typeface="Arial" pitchFamily="34" charset="0"/>
              </a:rPr>
              <a:t>3.	Sub-fondo Investigación sobre la construcción de la Hidroeléctrica </a:t>
            </a:r>
            <a:r>
              <a:rPr lang="es-CO" sz="4200" b="1" dirty="0" err="1">
                <a:solidFill>
                  <a:schemeClr val="tx1"/>
                </a:solidFill>
                <a:latin typeface="Arial" pitchFamily="34" charset="0"/>
                <a:cs typeface="Arial" pitchFamily="34" charset="0"/>
              </a:rPr>
              <a:t>Hidrosogamoso</a:t>
            </a:r>
            <a:r>
              <a:rPr lang="es-CO" sz="4200" b="1" dirty="0">
                <a:solidFill>
                  <a:schemeClr val="tx1"/>
                </a:solidFill>
                <a:latin typeface="Arial" pitchFamily="34" charset="0"/>
                <a:cs typeface="Arial" pitchFamily="34" charset="0"/>
              </a:rPr>
              <a:t>.</a:t>
            </a:r>
          </a:p>
          <a:p>
            <a:endParaRPr lang="es-ES" sz="4200"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09652" y="5733256"/>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608375" y="463723"/>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99591"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7653" y="5833910"/>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2" y="1586226"/>
            <a:ext cx="7344816" cy="3642974"/>
          </a:xfrm>
        </p:spPr>
        <p:txBody>
          <a:bodyPr>
            <a:normAutofit fontScale="77500" lnSpcReduction="20000"/>
          </a:bodyPr>
          <a:lstStyle/>
          <a:p>
            <a:pPr lvl="0" algn="just"/>
            <a:r>
              <a:rPr lang="es-CO" b="1" dirty="0">
                <a:solidFill>
                  <a:schemeClr val="tx1"/>
                </a:solidFill>
              </a:rPr>
              <a:t>4.	Sub-fondo Investigación sobre víctimas indirectas realizada en el marco del curso de Antropología de la cultura de la Universidad Pontificia Bolivariana de Bucaramanga, la cual cuenta con 52 entrevistas.</a:t>
            </a:r>
          </a:p>
          <a:p>
            <a:pPr lvl="0" algn="just"/>
            <a:r>
              <a:rPr lang="es-CO" b="1" dirty="0">
                <a:solidFill>
                  <a:schemeClr val="tx1"/>
                </a:solidFill>
              </a:rPr>
              <a:t>5.	Sub-fondo Fundación para la promoción de la cultura y la educación popular- FUNPROCEP, en proceso de recepción legal y organización.</a:t>
            </a:r>
          </a:p>
          <a:p>
            <a:pPr lvl="0" algn="just"/>
            <a:r>
              <a:rPr lang="es-CO" b="1" dirty="0">
                <a:solidFill>
                  <a:schemeClr val="tx1"/>
                </a:solidFill>
              </a:rPr>
              <a:t>6.	Sub-fondo Corporación Regional para la Defensa de los Derechos Humanos - CREDHOS, en proceso de organización.</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724128" y="358530"/>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639326"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71600" y="1484783"/>
            <a:ext cx="7200799" cy="3960439"/>
          </a:xfrm>
        </p:spPr>
        <p:txBody>
          <a:bodyPr>
            <a:normAutofit fontScale="47500" lnSpcReduction="20000"/>
          </a:bodyPr>
          <a:lstStyle/>
          <a:p>
            <a:pPr lvl="0"/>
            <a:r>
              <a:rPr lang="es-CO" sz="4400" b="1" dirty="0">
                <a:solidFill>
                  <a:srgbClr val="FF0000"/>
                </a:solidFill>
                <a:latin typeface="Arial" pitchFamily="34" charset="0"/>
                <a:cs typeface="Arial" pitchFamily="34" charset="0"/>
              </a:rPr>
              <a:t>INTRODUCCIÓN</a:t>
            </a:r>
          </a:p>
          <a:p>
            <a:r>
              <a:rPr lang="es-CO" sz="3300" dirty="0">
                <a:latin typeface="Arial" pitchFamily="34" charset="0"/>
                <a:cs typeface="Arial" pitchFamily="34" charset="0"/>
              </a:rPr>
              <a:t> </a:t>
            </a:r>
          </a:p>
          <a:p>
            <a:pPr algn="just"/>
            <a:r>
              <a:rPr lang="es-CO" sz="4400" b="1" dirty="0">
                <a:solidFill>
                  <a:schemeClr val="tx1"/>
                </a:solidFill>
                <a:latin typeface="Arial" pitchFamily="34" charset="0"/>
                <a:cs typeface="Arial" pitchFamily="34" charset="0"/>
              </a:rPr>
              <a:t>Los documentos y los archivos obligan a pensar en el largo plazo y preguntarnos qué le vamos a legar a las futuras generaciones en términos de memoria. </a:t>
            </a:r>
          </a:p>
          <a:p>
            <a:pPr algn="just"/>
            <a:r>
              <a:rPr lang="es-CO" sz="4400" b="1" dirty="0">
                <a:solidFill>
                  <a:schemeClr val="tx1"/>
                </a:solidFill>
                <a:latin typeface="Arial" pitchFamily="34" charset="0"/>
                <a:cs typeface="Arial" pitchFamily="34" charset="0"/>
              </a:rPr>
              <a:t> </a:t>
            </a:r>
          </a:p>
          <a:p>
            <a:pPr algn="just"/>
            <a:r>
              <a:rPr lang="es-CO" sz="4400" b="1" dirty="0">
                <a:solidFill>
                  <a:schemeClr val="tx1"/>
                </a:solidFill>
                <a:latin typeface="Arial" pitchFamily="34" charset="0"/>
                <a:cs typeface="Arial" pitchFamily="34" charset="0"/>
              </a:rPr>
              <a:t>Actualmente crece el interés por conocer el pasado más inmediato, especialmente en países donde se han vivido conflictos políticos armados internos. Se trata de estudiar el tiempo presente, la experiencia vivida por las últimas generaciones, de comprender para evitar la repetición. </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661248"/>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724128" y="323904"/>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533893" y="363610"/>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610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71600" y="1586226"/>
            <a:ext cx="7056784" cy="3498958"/>
          </a:xfrm>
        </p:spPr>
        <p:txBody>
          <a:bodyPr>
            <a:normAutofit fontScale="70000" lnSpcReduction="20000"/>
          </a:bodyPr>
          <a:lstStyle/>
          <a:p>
            <a:r>
              <a:rPr lang="es-CO" b="1" dirty="0">
                <a:solidFill>
                  <a:srgbClr val="C00000"/>
                </a:solidFill>
              </a:rPr>
              <a:t>CENTRO DE DOCUMENTACIÓN ESPECIALIZADO EN DERECHOS HUMANOS </a:t>
            </a:r>
          </a:p>
          <a:p>
            <a:endParaRPr lang="es-CO" dirty="0">
              <a:solidFill>
                <a:srgbClr val="C00000"/>
              </a:solidFill>
            </a:endParaRPr>
          </a:p>
          <a:p>
            <a:pPr algn="just"/>
            <a:r>
              <a:rPr lang="es-CO" b="1" dirty="0">
                <a:solidFill>
                  <a:schemeClr val="tx1"/>
                </a:solidFill>
              </a:rPr>
              <a:t>El Archivo AMOVI-UIS abrió al servicio del público un Centro de Documentación especializado en Derechos Humanos y conflicto armado interno. Hasta el presente cuenta con cerca de 1600 libros y folletos en soporte papel que ya pueden ser consultados en la sede de la UIS y ha iniciado la organización de sus documentos digitales. En el futuro AMOVI-UIS tendrá servicio a través de la Biblioteca Central de la UIS y de su propia página Web; actualmente tiene un portal en Facebook.</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383428"/>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661840" y="466748"/>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196752"/>
            <a:ext cx="7128792" cy="4248471"/>
          </a:xfrm>
        </p:spPr>
        <p:txBody>
          <a:bodyPr>
            <a:normAutofit fontScale="32500" lnSpcReduction="20000"/>
          </a:bodyPr>
          <a:lstStyle/>
          <a:p>
            <a:pPr lvl="0"/>
            <a:r>
              <a:rPr lang="es-CO" sz="4500" b="1" dirty="0">
                <a:solidFill>
                  <a:srgbClr val="C00000"/>
                </a:solidFill>
              </a:rPr>
              <a:t>FUNCIONES  DE AMOVI-UIS</a:t>
            </a:r>
          </a:p>
          <a:p>
            <a:pPr lvl="0"/>
            <a:r>
              <a:rPr lang="es-CO" sz="4500" b="1" dirty="0">
                <a:solidFill>
                  <a:srgbClr val="C00000"/>
                </a:solidFill>
              </a:rPr>
              <a:t>INVESTIGACIÓN</a:t>
            </a:r>
          </a:p>
          <a:p>
            <a:r>
              <a:rPr lang="es-ES" b="1" dirty="0"/>
              <a:t> </a:t>
            </a:r>
            <a:endParaRPr lang="es-CO" b="1" dirty="0"/>
          </a:p>
          <a:p>
            <a:pPr algn="just"/>
            <a:r>
              <a:rPr lang="es-ES" sz="4500" b="1" dirty="0">
                <a:solidFill>
                  <a:srgbClr val="C00000"/>
                </a:solidFill>
              </a:rPr>
              <a:t>Proceso metodológico de construcción de trayectorias de vida:</a:t>
            </a:r>
          </a:p>
          <a:p>
            <a:pPr algn="just"/>
            <a:endParaRPr lang="es-CO" sz="4500" b="1" dirty="0"/>
          </a:p>
          <a:p>
            <a:pPr lvl="0" algn="just"/>
            <a:r>
              <a:rPr lang="es-ES" sz="4500" b="1" dirty="0">
                <a:solidFill>
                  <a:schemeClr val="tx1"/>
                </a:solidFill>
              </a:rPr>
              <a:t>- Diseño de guía temática y formatos de recolección de información </a:t>
            </a:r>
            <a:endParaRPr lang="es-CO" sz="4500" b="1" dirty="0">
              <a:solidFill>
                <a:schemeClr val="tx1"/>
              </a:solidFill>
            </a:endParaRPr>
          </a:p>
          <a:p>
            <a:pPr lvl="0" algn="just"/>
            <a:r>
              <a:rPr lang="es-ES" sz="4500" b="1" dirty="0">
                <a:solidFill>
                  <a:schemeClr val="tx1"/>
                </a:solidFill>
              </a:rPr>
              <a:t>- Encuentro previo con el entrevistado, se acuerda lugar y fecha de la entrevista, recolección de información básica (perfil)</a:t>
            </a:r>
            <a:endParaRPr lang="es-CO" sz="4500" b="1" dirty="0">
              <a:solidFill>
                <a:schemeClr val="tx1"/>
              </a:solidFill>
            </a:endParaRPr>
          </a:p>
          <a:p>
            <a:pPr lvl="0" algn="just"/>
            <a:r>
              <a:rPr lang="es-ES" sz="4500" b="1" dirty="0">
                <a:solidFill>
                  <a:schemeClr val="tx1"/>
                </a:solidFill>
              </a:rPr>
              <a:t>- Preparación de entrevista</a:t>
            </a:r>
            <a:endParaRPr lang="es-CO" sz="4500" b="1" dirty="0">
              <a:solidFill>
                <a:schemeClr val="tx1"/>
              </a:solidFill>
            </a:endParaRPr>
          </a:p>
          <a:p>
            <a:pPr lvl="0" algn="just"/>
            <a:r>
              <a:rPr lang="es-ES" sz="4500" b="1" dirty="0">
                <a:solidFill>
                  <a:schemeClr val="tx1"/>
                </a:solidFill>
              </a:rPr>
              <a:t>- Realización de primera sesión de entrevista </a:t>
            </a:r>
            <a:endParaRPr lang="es-CO" sz="4500" b="1" dirty="0">
              <a:solidFill>
                <a:schemeClr val="tx1"/>
              </a:solidFill>
            </a:endParaRPr>
          </a:p>
          <a:p>
            <a:pPr lvl="0" algn="just"/>
            <a:r>
              <a:rPr lang="es-ES" sz="4500" b="1" dirty="0">
                <a:solidFill>
                  <a:schemeClr val="tx1"/>
                </a:solidFill>
              </a:rPr>
              <a:t>- Transcripción de entrevista </a:t>
            </a:r>
            <a:endParaRPr lang="es-CO" sz="4500" b="1" dirty="0">
              <a:solidFill>
                <a:schemeClr val="tx1"/>
              </a:solidFill>
            </a:endParaRPr>
          </a:p>
          <a:p>
            <a:pPr lvl="0" algn="just"/>
            <a:r>
              <a:rPr lang="es-ES" sz="4500" b="1" dirty="0">
                <a:solidFill>
                  <a:schemeClr val="tx1"/>
                </a:solidFill>
              </a:rPr>
              <a:t>- Análisis categorial del relato </a:t>
            </a:r>
            <a:endParaRPr lang="es-CO" sz="4500" b="1" dirty="0">
              <a:solidFill>
                <a:schemeClr val="tx1"/>
              </a:solidFill>
            </a:endParaRPr>
          </a:p>
          <a:p>
            <a:pPr lvl="0" algn="just"/>
            <a:r>
              <a:rPr lang="es-ES" sz="4500" b="1" dirty="0">
                <a:solidFill>
                  <a:schemeClr val="tx1"/>
                </a:solidFill>
              </a:rPr>
              <a:t>- Contextualización del relato</a:t>
            </a:r>
            <a:endParaRPr lang="es-CO" sz="4500" b="1" dirty="0">
              <a:solidFill>
                <a:schemeClr val="tx1"/>
              </a:solidFill>
            </a:endParaRPr>
          </a:p>
          <a:p>
            <a:pPr lvl="0" algn="just"/>
            <a:r>
              <a:rPr lang="es-ES" sz="4500" b="1" dirty="0">
                <a:solidFill>
                  <a:schemeClr val="tx1"/>
                </a:solidFill>
              </a:rPr>
              <a:t>- Escritura borrador de la trayectoria de vida</a:t>
            </a:r>
            <a:endParaRPr lang="es-CO" sz="4500" b="1" dirty="0">
              <a:solidFill>
                <a:schemeClr val="tx1"/>
              </a:solidFill>
            </a:endParaRPr>
          </a:p>
          <a:p>
            <a:pPr lvl="0" algn="just"/>
            <a:r>
              <a:rPr lang="es-ES" sz="4500" b="1" dirty="0">
                <a:solidFill>
                  <a:schemeClr val="tx1"/>
                </a:solidFill>
              </a:rPr>
              <a:t>- Segunda sesión de entrevista: lectura conjunta de borrador de trayectoria con el entrevistado y complementación y profundización de la trayectoria de vida</a:t>
            </a:r>
            <a:endParaRPr lang="es-CO" sz="4500" b="1" dirty="0">
              <a:solidFill>
                <a:schemeClr val="tx1"/>
              </a:solidFill>
            </a:endParaRPr>
          </a:p>
          <a:p>
            <a:pPr lvl="0" algn="just"/>
            <a:r>
              <a:rPr lang="es-ES" sz="4500" b="1" dirty="0">
                <a:solidFill>
                  <a:schemeClr val="tx1"/>
                </a:solidFill>
              </a:rPr>
              <a:t>- Finalización de la trayectoria con la información suministrada en la segunda sesión</a:t>
            </a:r>
            <a:endParaRPr lang="es-CO" sz="4500" b="1" dirty="0">
              <a:solidFill>
                <a:schemeClr val="tx1"/>
              </a:solidFill>
            </a:endParaRPr>
          </a:p>
          <a:p>
            <a:pPr lvl="0" algn="just"/>
            <a:r>
              <a:rPr lang="es-ES" sz="4500" b="1" dirty="0">
                <a:solidFill>
                  <a:schemeClr val="tx1"/>
                </a:solidFill>
              </a:rPr>
              <a:t>- Tercera sesión: Lectura conjunta de la trayectoria de vida permitiendo un ejercicio de reflexión y análisis.</a:t>
            </a:r>
            <a:endParaRPr lang="es-CO" sz="4500" b="1" dirty="0">
              <a:solidFill>
                <a:schemeClr val="tx1"/>
              </a:solidFill>
            </a:endParaRPr>
          </a:p>
          <a:p>
            <a:endParaRPr lang="es-ES" sz="4500"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674834"/>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3882" y="250488"/>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71328" y="260648"/>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4492" y="5721719"/>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53841" y="5589240"/>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89313"/>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553841" y="344714"/>
            <a:ext cx="2243455" cy="755650"/>
          </a:xfrm>
          <a:prstGeom prst="rect">
            <a:avLst/>
          </a:prstGeom>
          <a:noFill/>
          <a:ln>
            <a:noFill/>
          </a:ln>
          <a:effectLst/>
        </p:spPr>
      </p:pic>
      <p:sp>
        <p:nvSpPr>
          <p:cNvPr id="2" name="1 Rectángulo"/>
          <p:cNvSpPr/>
          <p:nvPr/>
        </p:nvSpPr>
        <p:spPr>
          <a:xfrm>
            <a:off x="899592" y="1305341"/>
            <a:ext cx="7344816" cy="3693319"/>
          </a:xfrm>
          <a:prstGeom prst="rect">
            <a:avLst/>
          </a:prstGeom>
        </p:spPr>
        <p:txBody>
          <a:bodyPr wrap="square">
            <a:spAutoFit/>
          </a:bodyPr>
          <a:lstStyle/>
          <a:p>
            <a:pPr algn="ctr"/>
            <a:r>
              <a:rPr lang="es-CO" b="1" dirty="0">
                <a:solidFill>
                  <a:srgbClr val="C00000"/>
                </a:solidFill>
              </a:rPr>
              <a:t>FUNCIONES  DE AMOVI-UIS</a:t>
            </a:r>
            <a:endParaRPr lang="es-CO" dirty="0">
              <a:solidFill>
                <a:srgbClr val="C00000"/>
              </a:solidFill>
            </a:endParaRPr>
          </a:p>
          <a:p>
            <a:pPr algn="ctr"/>
            <a:r>
              <a:rPr lang="es-CO" dirty="0">
                <a:solidFill>
                  <a:srgbClr val="C00000"/>
                </a:solidFill>
              </a:rPr>
              <a:t> </a:t>
            </a:r>
          </a:p>
          <a:p>
            <a:pPr lvl="0" algn="ctr"/>
            <a:r>
              <a:rPr lang="es-CO" b="1" dirty="0">
                <a:solidFill>
                  <a:srgbClr val="C00000"/>
                </a:solidFill>
              </a:rPr>
              <a:t>ACOPIO Y GESTIÓN DOCUMENTAL</a:t>
            </a:r>
          </a:p>
          <a:p>
            <a:pPr lvl="0"/>
            <a:endParaRPr lang="es-CO" dirty="0">
              <a:solidFill>
                <a:srgbClr val="C00000"/>
              </a:solidFill>
            </a:endParaRPr>
          </a:p>
          <a:p>
            <a:pPr algn="just"/>
            <a:r>
              <a:rPr lang="es-CO" b="1" dirty="0">
                <a:latin typeface="Arial" pitchFamily="34" charset="0"/>
                <a:cs typeface="Arial" pitchFamily="34" charset="0"/>
              </a:rPr>
              <a:t>AMOVI-UIS adelanta el acopio y organización de los archivos recibidos, garantizando la cadena de custodia y la contextualización de cómo y dónde se produjeron los documentos. La organización cumple los principios archivísticos de respeto al origen de los fondos y al orden natural de producción.</a:t>
            </a:r>
          </a:p>
          <a:p>
            <a:pPr algn="just"/>
            <a:r>
              <a:rPr lang="es-CO" b="1" dirty="0">
                <a:latin typeface="Arial" pitchFamily="34" charset="0"/>
                <a:cs typeface="Arial" pitchFamily="34" charset="0"/>
              </a:rPr>
              <a:t>El Fondo AMOVI-UIS tiene su cuadro de clasificación  y el inventario de documentos levantado en el formato único de inventario establecido por el AGN.</a:t>
            </a:r>
          </a:p>
        </p:txBody>
      </p:sp>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2" y="1412776"/>
            <a:ext cx="7416824" cy="4104456"/>
          </a:xfrm>
        </p:spPr>
        <p:txBody>
          <a:bodyPr>
            <a:normAutofit fontScale="32500" lnSpcReduction="20000"/>
          </a:bodyPr>
          <a:lstStyle/>
          <a:p>
            <a:r>
              <a:rPr lang="es-CO" sz="5500" b="1" dirty="0">
                <a:solidFill>
                  <a:srgbClr val="C00000"/>
                </a:solidFill>
              </a:rPr>
              <a:t>FUNCIONES  DE AMOVI-UIS</a:t>
            </a:r>
            <a:endParaRPr lang="es-CO" sz="5500" dirty="0">
              <a:solidFill>
                <a:srgbClr val="C00000"/>
              </a:solidFill>
            </a:endParaRPr>
          </a:p>
          <a:p>
            <a:r>
              <a:rPr lang="es-CO" sz="5500" dirty="0">
                <a:solidFill>
                  <a:srgbClr val="C00000"/>
                </a:solidFill>
              </a:rPr>
              <a:t> </a:t>
            </a:r>
          </a:p>
          <a:p>
            <a:pPr lvl="0"/>
            <a:r>
              <a:rPr lang="es-CO" sz="5500" b="1" dirty="0">
                <a:solidFill>
                  <a:srgbClr val="C00000"/>
                </a:solidFill>
              </a:rPr>
              <a:t>CONSULTA Y DIFUSIÓN</a:t>
            </a:r>
            <a:endParaRPr lang="es-CO" sz="5500" dirty="0">
              <a:solidFill>
                <a:srgbClr val="C00000"/>
              </a:solidFill>
            </a:endParaRPr>
          </a:p>
          <a:p>
            <a:endParaRPr lang="es-CO" sz="5500" b="1" dirty="0">
              <a:solidFill>
                <a:srgbClr val="C00000"/>
              </a:solidFill>
            </a:endParaRPr>
          </a:p>
          <a:p>
            <a:r>
              <a:rPr lang="es-CO" sz="5500" b="1" dirty="0">
                <a:solidFill>
                  <a:srgbClr val="C00000"/>
                </a:solidFill>
              </a:rPr>
              <a:t>Particularidades de la consulta</a:t>
            </a:r>
            <a:endParaRPr lang="es-CO" sz="5500" dirty="0">
              <a:solidFill>
                <a:srgbClr val="C00000"/>
              </a:solidFill>
            </a:endParaRPr>
          </a:p>
          <a:p>
            <a:pPr algn="just"/>
            <a:endParaRPr lang="es-CO" sz="4500" b="1" dirty="0" smtClean="0">
              <a:solidFill>
                <a:schemeClr val="tx1"/>
              </a:solidFill>
            </a:endParaRPr>
          </a:p>
          <a:p>
            <a:pPr algn="just"/>
            <a:r>
              <a:rPr lang="es-CO" sz="4900" b="1" dirty="0" smtClean="0">
                <a:solidFill>
                  <a:schemeClr val="tx1"/>
                </a:solidFill>
              </a:rPr>
              <a:t>El </a:t>
            </a:r>
            <a:r>
              <a:rPr lang="es-CO" sz="4900" b="1" dirty="0">
                <a:solidFill>
                  <a:schemeClr val="tx1"/>
                </a:solidFill>
              </a:rPr>
              <a:t>acceso y reserva de los archivos de Derechos Humanos tiene dimensiones </a:t>
            </a:r>
            <a:r>
              <a:rPr lang="es-CO" sz="4900" b="1" dirty="0" smtClean="0">
                <a:solidFill>
                  <a:schemeClr val="tx1"/>
                </a:solidFill>
              </a:rPr>
              <a:t>políticas, ya que </a:t>
            </a:r>
            <a:r>
              <a:rPr lang="es-CO" sz="4900" b="1" dirty="0">
                <a:solidFill>
                  <a:schemeClr val="tx1"/>
                </a:solidFill>
              </a:rPr>
              <a:t>la </a:t>
            </a:r>
            <a:r>
              <a:rPr lang="es-CO" sz="4900" b="1" dirty="0" smtClean="0">
                <a:solidFill>
                  <a:schemeClr val="tx1"/>
                </a:solidFill>
              </a:rPr>
              <a:t>construcción de la información </a:t>
            </a:r>
            <a:r>
              <a:rPr lang="es-CO" sz="4900" b="1" dirty="0">
                <a:solidFill>
                  <a:schemeClr val="tx1"/>
                </a:solidFill>
              </a:rPr>
              <a:t>y </a:t>
            </a:r>
            <a:r>
              <a:rPr lang="es-CO" sz="4900" b="1" dirty="0" smtClean="0">
                <a:solidFill>
                  <a:schemeClr val="tx1"/>
                </a:solidFill>
              </a:rPr>
              <a:t>su conservación derivan </a:t>
            </a:r>
            <a:r>
              <a:rPr lang="es-CO" sz="4900" b="1" dirty="0">
                <a:solidFill>
                  <a:schemeClr val="tx1"/>
                </a:solidFill>
              </a:rPr>
              <a:t>esencialmente </a:t>
            </a:r>
            <a:r>
              <a:rPr lang="es-CO" sz="4900" b="1" dirty="0" smtClean="0">
                <a:solidFill>
                  <a:schemeClr val="tx1"/>
                </a:solidFill>
              </a:rPr>
              <a:t>en factores </a:t>
            </a:r>
            <a:r>
              <a:rPr lang="es-CO" sz="4900" b="1" dirty="0">
                <a:solidFill>
                  <a:schemeClr val="tx1"/>
                </a:solidFill>
              </a:rPr>
              <a:t>de </a:t>
            </a:r>
            <a:r>
              <a:rPr lang="es-CO" sz="4900" b="1" dirty="0" smtClean="0">
                <a:solidFill>
                  <a:schemeClr val="tx1"/>
                </a:solidFill>
              </a:rPr>
              <a:t>poder.  </a:t>
            </a:r>
            <a:r>
              <a:rPr lang="es-ES" sz="4900" b="1" dirty="0" smtClean="0">
                <a:solidFill>
                  <a:schemeClr val="tx1"/>
                </a:solidFill>
              </a:rPr>
              <a:t>Los </a:t>
            </a:r>
            <a:r>
              <a:rPr lang="es-ES" sz="4900" b="1" dirty="0">
                <a:solidFill>
                  <a:schemeClr val="tx1"/>
                </a:solidFill>
              </a:rPr>
              <a:t>archivos no solo pueden ser usados para el ejercicio del poder, sino también como amenaza para los perpetradores </a:t>
            </a:r>
            <a:r>
              <a:rPr lang="en-US" sz="4900" b="1" dirty="0" smtClean="0">
                <a:solidFill>
                  <a:schemeClr val="tx1"/>
                </a:solidFill>
              </a:rPr>
              <a:t>violadores de los Derechos Humanos y del DIH</a:t>
            </a:r>
            <a:r>
              <a:rPr lang="es-CO" sz="4900" b="1" dirty="0" smtClean="0">
                <a:solidFill>
                  <a:schemeClr val="tx1"/>
                </a:solidFill>
              </a:rPr>
              <a:t>.</a:t>
            </a:r>
            <a:endParaRPr lang="es-CO" sz="4900" b="1" dirty="0">
              <a:solidFill>
                <a:schemeClr val="tx1"/>
              </a:solidFill>
            </a:endParaRPr>
          </a:p>
          <a:p>
            <a:pPr algn="just"/>
            <a:r>
              <a:rPr lang="es-ES" sz="4900" b="1" dirty="0">
                <a:solidFill>
                  <a:schemeClr val="tx1"/>
                </a:solidFill>
              </a:rPr>
              <a:t> </a:t>
            </a:r>
            <a:endParaRPr lang="es-CO" sz="4900" b="1" dirty="0">
              <a:solidFill>
                <a:schemeClr val="tx1"/>
              </a:solidFill>
            </a:endParaRPr>
          </a:p>
          <a:p>
            <a:pPr algn="just"/>
            <a:r>
              <a:rPr lang="es-ES" sz="4900" b="1" dirty="0">
                <a:solidFill>
                  <a:schemeClr val="tx1"/>
                </a:solidFill>
              </a:rPr>
              <a:t>Los archivos de DDHH no pueden dar a sus documentos el tratamiento convencional que reciben otros fondos documentales, porque si bien están obligados a cumplir la meta de la función archivística de hacer accesible la documentación, el acceso debe reglamentarse con normas </a:t>
            </a:r>
            <a:r>
              <a:rPr lang="es-CO" sz="4900" b="1" dirty="0">
                <a:solidFill>
                  <a:schemeClr val="tx1"/>
                </a:solidFill>
              </a:rPr>
              <a:t>específicas porque su uso se plantea en escenarios extraordinarios.</a:t>
            </a:r>
            <a:endParaRPr lang="es-ES" sz="4900" dirty="0">
              <a:solidFill>
                <a:schemeClr val="tx1"/>
              </a:solidFill>
            </a:endParaRPr>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661248"/>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75335"/>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75139"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15616" y="1628800"/>
            <a:ext cx="7200800" cy="3456384"/>
          </a:xfrm>
        </p:spPr>
        <p:txBody>
          <a:bodyPr>
            <a:normAutofit fontScale="62500" lnSpcReduction="20000"/>
          </a:bodyPr>
          <a:lstStyle/>
          <a:p>
            <a:pPr algn="just"/>
            <a:r>
              <a:rPr lang="es-CO" b="1" dirty="0">
                <a:solidFill>
                  <a:schemeClr val="tx1"/>
                </a:solidFill>
              </a:rPr>
              <a:t>AMOVI-UIS establece por ejemplo, respecto de cada entrevista, versiones audio y transcritas originales de uso restringido y versiones transcritas editadas que son accesibles a la consulta en la sede luego de una solicitud justificada. Para todos los documentos del archivo se establece cuáles son de consulta abierta y cuáles de consulta restringida. Las trayectorias de vida terminadas son de consulta abierta y pueden ser publicadas en libros, artículos, ponencias, página Web, material educativo orientado a programas escolares, etc. En general, se trata de separar la información del informante, para que el uso de la información soporte la investigación y pueda tener el efecto reparador del reconocimiento público que es importante para las víctimas, siempre que se respeten los niveles de confidencialidad</a:t>
            </a:r>
            <a:r>
              <a:rPr lang="es-CO" b="1" dirty="0"/>
              <a:t>.</a:t>
            </a:r>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1" y="5392282"/>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50756"/>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552241"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586226"/>
            <a:ext cx="7272808" cy="3858998"/>
          </a:xfrm>
        </p:spPr>
        <p:txBody>
          <a:bodyPr>
            <a:normAutofit fontScale="62500" lnSpcReduction="20000"/>
          </a:bodyPr>
          <a:lstStyle/>
          <a:p>
            <a:r>
              <a:rPr lang="es-CO" b="1" dirty="0">
                <a:solidFill>
                  <a:srgbClr val="C00000"/>
                </a:solidFill>
              </a:rPr>
              <a:t>FUNCIONES  DE AMOVI-UIS</a:t>
            </a:r>
            <a:endParaRPr lang="es-CO" dirty="0">
              <a:solidFill>
                <a:srgbClr val="C00000"/>
              </a:solidFill>
            </a:endParaRPr>
          </a:p>
          <a:p>
            <a:r>
              <a:rPr lang="es-CO" b="1" dirty="0">
                <a:solidFill>
                  <a:srgbClr val="C00000"/>
                </a:solidFill>
              </a:rPr>
              <a:t> </a:t>
            </a:r>
            <a:endParaRPr lang="es-CO" dirty="0">
              <a:solidFill>
                <a:srgbClr val="C00000"/>
              </a:solidFill>
            </a:endParaRPr>
          </a:p>
          <a:p>
            <a:pPr lvl="0"/>
            <a:r>
              <a:rPr lang="es-CO" b="1" dirty="0">
                <a:solidFill>
                  <a:srgbClr val="C00000"/>
                </a:solidFill>
              </a:rPr>
              <a:t>CAPACITACIÓN</a:t>
            </a:r>
            <a:endParaRPr lang="es-CO" dirty="0">
              <a:solidFill>
                <a:srgbClr val="C00000"/>
              </a:solidFill>
            </a:endParaRPr>
          </a:p>
          <a:p>
            <a:pPr algn="just"/>
            <a:endParaRPr lang="es-CO" b="1" dirty="0"/>
          </a:p>
          <a:p>
            <a:pPr algn="just"/>
            <a:r>
              <a:rPr lang="es-CO" b="1" dirty="0">
                <a:solidFill>
                  <a:schemeClr val="tx1"/>
                </a:solidFill>
              </a:rPr>
              <a:t>Para colectar la voz de las víctimas en un país donde se cuentan cerca de 8 millones de víctimas/sobrevivientes, se hace necesario formar muchas personas en los mecanismos técnicos de recolección de información. Para aportar a ello, AMOVI-UIS dicta talleres de formación de gestores de memoria.</a:t>
            </a:r>
          </a:p>
          <a:p>
            <a:pPr algn="just"/>
            <a:r>
              <a:rPr lang="es-CO" b="1" dirty="0">
                <a:solidFill>
                  <a:schemeClr val="tx1"/>
                </a:solidFill>
              </a:rPr>
              <a:t>Para aportar a la capacitación de investigadores, AMOVI-UIS cuenta con auxiliares de investigación, recibe estudiantes en pasantía de investigación y ha participado en el proyecto Colciencias de jóvenes investigadores.</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2" y="5661248"/>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63723"/>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639326"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08605" y="2564904"/>
            <a:ext cx="6400800" cy="2520280"/>
          </a:xfrm>
        </p:spPr>
        <p:txBody>
          <a:bodyPr/>
          <a:lstStyle/>
          <a:p>
            <a:r>
              <a:rPr lang="en-US" b="1" dirty="0" smtClean="0">
                <a:solidFill>
                  <a:schemeClr val="tx1"/>
                </a:solidFill>
              </a:rPr>
              <a:t>GRACIAS</a:t>
            </a:r>
          </a:p>
          <a:p>
            <a:endParaRPr lang="en-US" b="1" dirty="0" smtClean="0">
              <a:solidFill>
                <a:schemeClr val="tx1"/>
              </a:solidFill>
            </a:endParaRPr>
          </a:p>
          <a:p>
            <a:r>
              <a:rPr lang="en-US" b="1" dirty="0" smtClean="0">
                <a:solidFill>
                  <a:schemeClr val="tx1"/>
                </a:solidFill>
              </a:rPr>
              <a:t>AMOVI-UIS</a:t>
            </a:r>
          </a:p>
          <a:p>
            <a:r>
              <a:rPr lang="en-US" b="1" dirty="0" smtClean="0">
                <a:solidFill>
                  <a:schemeClr val="tx1"/>
                </a:solidFill>
              </a:rPr>
              <a:t>AL SERVICIO DE LAS VĺCTIMAS</a:t>
            </a:r>
            <a:endParaRPr lang="en-US" b="1" dirty="0">
              <a:solidFill>
                <a:schemeClr val="tx1"/>
              </a:solidFill>
            </a:endParaRP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741435"/>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99592" y="830576"/>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2" y="1340769"/>
            <a:ext cx="7272808" cy="4554352"/>
          </a:xfrm>
        </p:spPr>
        <p:txBody>
          <a:bodyPr>
            <a:normAutofit fontScale="47500" lnSpcReduction="20000"/>
          </a:bodyPr>
          <a:lstStyle/>
          <a:p>
            <a:pPr algn="just"/>
            <a:r>
              <a:rPr lang="es-CO" sz="3800" b="1" dirty="0">
                <a:solidFill>
                  <a:schemeClr val="tx1"/>
                </a:solidFill>
                <a:latin typeface="Arial" pitchFamily="34" charset="0"/>
                <a:cs typeface="Arial" pitchFamily="34" charset="0"/>
              </a:rPr>
              <a:t>La historia y la memoria son sujetos manipulables, dependiendo de quiénes y para quiénes se genere su estudio. Actualmente cobra importancia la atención a la diversidad de explicaciones o aproximaciones al pasado y se cuestiona el grado de legitimidad de las distintas memorias. Como dice Walter </a:t>
            </a:r>
            <a:r>
              <a:rPr lang="es-CO" sz="3800" b="1" dirty="0" err="1">
                <a:solidFill>
                  <a:schemeClr val="tx1"/>
                </a:solidFill>
                <a:latin typeface="Arial" pitchFamily="34" charset="0"/>
                <a:cs typeface="Arial" pitchFamily="34" charset="0"/>
              </a:rPr>
              <a:t>Benjamin</a:t>
            </a:r>
            <a:r>
              <a:rPr lang="es-CO" sz="3800" b="1" dirty="0">
                <a:solidFill>
                  <a:schemeClr val="tx1"/>
                </a:solidFill>
                <a:latin typeface="Arial" pitchFamily="34" charset="0"/>
                <a:cs typeface="Arial" pitchFamily="34" charset="0"/>
              </a:rPr>
              <a:t>, el pasado no ha pasado, sino que por el contrario, es el escenario de conflictos permanentes. </a:t>
            </a:r>
          </a:p>
          <a:p>
            <a:pPr algn="just"/>
            <a:r>
              <a:rPr lang="es-CO" sz="3800" b="1" dirty="0">
                <a:solidFill>
                  <a:schemeClr val="tx1"/>
                </a:solidFill>
                <a:latin typeface="Arial" pitchFamily="34" charset="0"/>
                <a:cs typeface="Arial" pitchFamily="34" charset="0"/>
              </a:rPr>
              <a:t> </a:t>
            </a:r>
          </a:p>
          <a:p>
            <a:pPr algn="just"/>
            <a:r>
              <a:rPr lang="es-CO" sz="3800" b="1" dirty="0">
                <a:solidFill>
                  <a:schemeClr val="tx1"/>
                </a:solidFill>
                <a:latin typeface="Arial" pitchFamily="34" charset="0"/>
                <a:cs typeface="Arial" pitchFamily="34" charset="0"/>
              </a:rPr>
              <a:t>Las políticas de memoria y, por lo tanto, las políticas archivísticas de cada momento histórico no son neutras y la respuesta a la pregunta sobre la verdad, la existencia y la construcción de la memoria colectiva depende de intereses socio-económicos, políticos y culturales y puede servir a los intereses del poder o ser planteada en función de las víctimas y de “los de abajo”. Los silencios voluntarios o programados son parte de la historia y determinan la memoria colectiva, por lo cual, los esfuerzos de </a:t>
            </a:r>
            <a:r>
              <a:rPr lang="es-CO" sz="3800" b="1" dirty="0" err="1">
                <a:solidFill>
                  <a:schemeClr val="tx1"/>
                </a:solidFill>
                <a:latin typeface="Arial" pitchFamily="34" charset="0"/>
                <a:cs typeface="Arial" pitchFamily="34" charset="0"/>
              </a:rPr>
              <a:t>memorialización</a:t>
            </a:r>
            <a:r>
              <a:rPr lang="es-CO" sz="3800" b="1" dirty="0">
                <a:solidFill>
                  <a:schemeClr val="tx1"/>
                </a:solidFill>
                <a:latin typeface="Arial" pitchFamily="34" charset="0"/>
                <a:cs typeface="Arial" pitchFamily="34" charset="0"/>
              </a:rPr>
              <a:t> deben ser complementarios abriendo espacios para los excluidos y democratizando el uso de los documentos. </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895120"/>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868144" y="329474"/>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683568" y="363610"/>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918562"/>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226955"/>
            <a:ext cx="6912768" cy="4506301"/>
          </a:xfrm>
        </p:spPr>
        <p:txBody>
          <a:bodyPr>
            <a:normAutofit fontScale="62500" lnSpcReduction="20000"/>
          </a:bodyPr>
          <a:lstStyle/>
          <a:p>
            <a:pPr algn="just"/>
            <a:r>
              <a:rPr lang="es-CO" b="1" dirty="0">
                <a:solidFill>
                  <a:schemeClr val="tx1"/>
                </a:solidFill>
                <a:latin typeface="Arial" pitchFamily="34" charset="0"/>
                <a:cs typeface="Arial" pitchFamily="34" charset="0"/>
              </a:rPr>
              <a:t>Los archivos tienen su propia historia, responden a las políticas de su momento y por tanto, así como pueden mostrar, también pueden esconder. La valoración documental y los criterios de selección y conservación deciden cuáles documentos servirán de fuentes de información para la construcción de la historia que se contará y servirá para formar la memoria colectiva del mañana. En el sentido de la orientación selectiva y la organización documental, los archivos son finitos, puesto que dejan fuera determinadas visiones, convirtiéndose así los archivistas en mediadores entre las narrativas existentes. </a:t>
            </a:r>
          </a:p>
          <a:p>
            <a:pPr algn="just"/>
            <a:r>
              <a:rPr lang="es-CO" b="1" dirty="0">
                <a:solidFill>
                  <a:schemeClr val="tx1"/>
                </a:solidFill>
                <a:latin typeface="Arial" pitchFamily="34" charset="0"/>
                <a:cs typeface="Arial" pitchFamily="34" charset="0"/>
              </a:rPr>
              <a:t> </a:t>
            </a:r>
          </a:p>
          <a:p>
            <a:pPr algn="just"/>
            <a:r>
              <a:rPr lang="es-CO" b="1" dirty="0">
                <a:solidFill>
                  <a:schemeClr val="tx1"/>
                </a:solidFill>
                <a:latin typeface="Arial" pitchFamily="34" charset="0"/>
                <a:cs typeface="Arial" pitchFamily="34" charset="0"/>
              </a:rPr>
              <a:t>La memoria es el resultado de una visión del pasado que se fija en el imaginario colectivo mediante un proceso de asimilación y de comprensión, es historia recordada colectivamente.  </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496470" y="5733256"/>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602694" y="358530"/>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552058" y="408376"/>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5448" y="5729552"/>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1484784"/>
            <a:ext cx="7704856" cy="3744416"/>
          </a:xfrm>
        </p:spPr>
        <p:txBody>
          <a:bodyPr>
            <a:normAutofit fontScale="40000" lnSpcReduction="20000"/>
          </a:bodyPr>
          <a:lstStyle/>
          <a:p>
            <a:pPr algn="just"/>
            <a:r>
              <a:rPr lang="es-CO" sz="4000" b="1" dirty="0">
                <a:solidFill>
                  <a:schemeClr val="tx1"/>
                </a:solidFill>
                <a:latin typeface="Arial" pitchFamily="34" charset="0"/>
                <a:cs typeface="Arial" pitchFamily="34" charset="0"/>
              </a:rPr>
              <a:t>Historia y memoria son narrativas que reflejan un punto de vista de quienes las producen, son productos socialmente construidos hoy para el mañana. Para asegurar una memoria construida desde la verdad de las víctimas, necesitamos que la historia de lo acontecido permita la construcción de una memoria histórica razonada que sirva de escenario para la acción político-reivindicativa, que se concrete en la promoción de estrategias de fortalecimiento de la lucha contra el olvido y la victimización y que tenga carácter crítico analítico útil como herramienta para superar el pasado poniéndolo en acción para la creación del futuro, desde el presente.</a:t>
            </a:r>
          </a:p>
          <a:p>
            <a:pPr algn="just"/>
            <a:r>
              <a:rPr lang="es-CO" sz="4000" b="1" dirty="0">
                <a:solidFill>
                  <a:schemeClr val="tx1"/>
                </a:solidFill>
                <a:latin typeface="Arial" pitchFamily="34" charset="0"/>
                <a:cs typeface="Arial" pitchFamily="34" charset="0"/>
              </a:rPr>
              <a:t> </a:t>
            </a:r>
          </a:p>
          <a:p>
            <a:pPr algn="just"/>
            <a:r>
              <a:rPr lang="es-ES" sz="4000" b="1" dirty="0">
                <a:solidFill>
                  <a:schemeClr val="tx1"/>
                </a:solidFill>
                <a:latin typeface="Arial" pitchFamily="34" charset="0"/>
                <a:cs typeface="Arial" pitchFamily="34" charset="0"/>
              </a:rPr>
              <a:t>Existe una fuerte conexión entre las políticas de archivo y los modelos de transición política. La existencia o no de documentos y archivos, la permanencia de los documentos que dan testimonio del horror de las violaciones de los Derechos Humanos y las políticas desarrolladas para la gestión de estos documentos y archivos, tienen una influencia decisiva en el modelo concreto de transición resultante. La voluntad política de olvidar o silenciar el pasado tiene consecuencias dramáticas para documentos, archivos y comunidades.</a:t>
            </a:r>
            <a:endParaRPr lang="es-CO" sz="4000" b="1" dirty="0">
              <a:solidFill>
                <a:schemeClr val="tx1"/>
              </a:solidFill>
              <a:latin typeface="Arial" pitchFamily="34" charset="0"/>
              <a:cs typeface="Arial" pitchFamily="34" charset="0"/>
            </a:endParaRP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55819"/>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85223"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15616" y="1844824"/>
            <a:ext cx="7056784" cy="3384376"/>
          </a:xfrm>
        </p:spPr>
        <p:txBody>
          <a:bodyPr>
            <a:normAutofit fontScale="77500" lnSpcReduction="20000"/>
          </a:bodyPr>
          <a:lstStyle/>
          <a:p>
            <a:pPr algn="just"/>
            <a:r>
              <a:rPr lang="es-CO" b="1" dirty="0">
                <a:solidFill>
                  <a:schemeClr val="tx1"/>
                </a:solidFill>
                <a:latin typeface="Arial" pitchFamily="34" charset="0"/>
                <a:cs typeface="Arial" pitchFamily="34" charset="0"/>
              </a:rPr>
              <a:t>Por sí mismos, los archivos no reparan el daño ocasionado a las víctimas, pero si son un camino para el ejercicio de los derechos de verdad, memoria, justicia y </a:t>
            </a:r>
            <a:r>
              <a:rPr lang="es-CO" b="1" dirty="0" smtClean="0">
                <a:solidFill>
                  <a:schemeClr val="tx1"/>
                </a:solidFill>
                <a:latin typeface="Arial" pitchFamily="34" charset="0"/>
                <a:cs typeface="Arial" pitchFamily="34" charset="0"/>
              </a:rPr>
              <a:t>reparación.</a:t>
            </a:r>
          </a:p>
          <a:p>
            <a:pPr algn="just"/>
            <a:endParaRPr lang="es-CO" b="1" dirty="0" smtClean="0">
              <a:solidFill>
                <a:schemeClr val="tx1"/>
              </a:solidFill>
              <a:latin typeface="Arial" pitchFamily="34" charset="0"/>
              <a:cs typeface="Arial" pitchFamily="34" charset="0"/>
            </a:endParaRPr>
          </a:p>
          <a:p>
            <a:pPr algn="just"/>
            <a:r>
              <a:rPr lang="es-CO" b="1" dirty="0" smtClean="0">
                <a:solidFill>
                  <a:schemeClr val="tx1"/>
                </a:solidFill>
                <a:latin typeface="Arial" pitchFamily="34" charset="0"/>
                <a:cs typeface="Arial" pitchFamily="34" charset="0"/>
              </a:rPr>
              <a:t>Dependiendo </a:t>
            </a:r>
            <a:r>
              <a:rPr lang="es-CO" b="1" dirty="0">
                <a:solidFill>
                  <a:schemeClr val="tx1"/>
                </a:solidFill>
                <a:latin typeface="Arial" pitchFamily="34" charset="0"/>
                <a:cs typeface="Arial" pitchFamily="34" charset="0"/>
              </a:rPr>
              <a:t>de los objetivos que las políticas de gestión del pasado se fijen y de las instancias de justicia transicional que se establezcan, deberán diseñarse especiales políticas archivísticas para la transición.</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741435"/>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99592" y="830576"/>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98374" y="1208401"/>
            <a:ext cx="7699327" cy="4311419"/>
          </a:xfrm>
        </p:spPr>
        <p:txBody>
          <a:bodyPr>
            <a:noAutofit/>
          </a:bodyPr>
          <a:lstStyle/>
          <a:p>
            <a:pPr lvl="0"/>
            <a:r>
              <a:rPr lang="es-CO" sz="1600" b="1" dirty="0">
                <a:solidFill>
                  <a:srgbClr val="C00000"/>
                </a:solidFill>
                <a:latin typeface="Arial" pitchFamily="34" charset="0"/>
                <a:cs typeface="Arial" pitchFamily="34" charset="0"/>
              </a:rPr>
              <a:t>QUÉ ES UN ARCHIVO DE DDHH</a:t>
            </a:r>
          </a:p>
          <a:p>
            <a:r>
              <a:rPr lang="es-ES" sz="1600" dirty="0">
                <a:latin typeface="Arial" pitchFamily="34" charset="0"/>
                <a:cs typeface="Arial" pitchFamily="34" charset="0"/>
              </a:rPr>
              <a:t> </a:t>
            </a:r>
            <a:endParaRPr lang="es-CO" sz="1600" dirty="0">
              <a:latin typeface="Arial" pitchFamily="34" charset="0"/>
              <a:cs typeface="Arial" pitchFamily="34" charset="0"/>
            </a:endParaRPr>
          </a:p>
          <a:p>
            <a:pPr algn="just"/>
            <a:r>
              <a:rPr lang="es-ES" sz="1500" b="1" dirty="0">
                <a:solidFill>
                  <a:schemeClr val="tx1"/>
                </a:solidFill>
                <a:latin typeface="Arial" pitchFamily="34" charset="0"/>
                <a:cs typeface="Arial" pitchFamily="34" charset="0"/>
              </a:rPr>
              <a:t>Los archivos de Derechos Humanos son fondos documentales que testimonian las graves violaciones de los Derechos Humanos e infracciones del Derecho Internacional Humanitario, como los crímenes de guerra, el genocidio o los crímenes contra la humanidad.</a:t>
            </a:r>
            <a:endParaRPr lang="es-CO" sz="1500" b="1" dirty="0">
              <a:solidFill>
                <a:schemeClr val="tx1"/>
              </a:solidFill>
              <a:latin typeface="Arial" pitchFamily="34" charset="0"/>
              <a:cs typeface="Arial" pitchFamily="34" charset="0"/>
            </a:endParaRPr>
          </a:p>
          <a:p>
            <a:pPr algn="just"/>
            <a:r>
              <a:rPr lang="es-ES" sz="1500" b="1" dirty="0">
                <a:solidFill>
                  <a:schemeClr val="tx1"/>
                </a:solidFill>
                <a:latin typeface="Arial" pitchFamily="34" charset="0"/>
                <a:cs typeface="Arial" pitchFamily="34" charset="0"/>
              </a:rPr>
              <a:t> </a:t>
            </a:r>
            <a:endParaRPr lang="es-CO" sz="1500" b="1" dirty="0">
              <a:solidFill>
                <a:schemeClr val="tx1"/>
              </a:solidFill>
              <a:latin typeface="Arial" pitchFamily="34" charset="0"/>
              <a:cs typeface="Arial" pitchFamily="34" charset="0"/>
            </a:endParaRPr>
          </a:p>
          <a:p>
            <a:pPr algn="just"/>
            <a:r>
              <a:rPr lang="es-ES" sz="1500" b="1" dirty="0">
                <a:solidFill>
                  <a:schemeClr val="tx1"/>
                </a:solidFill>
                <a:latin typeface="Arial" pitchFamily="34" charset="0"/>
                <a:cs typeface="Arial" pitchFamily="34" charset="0"/>
              </a:rPr>
              <a:t>Estos archivos son fundamentales para el ejercicio de los derechos a la verdad, a la justicia, a la reparación, para que exista garantía de no repetición y para la lucha contra la impunidad, aspectos todos consagrados en los principios para la protección y la promoción de los Derechos Humanos.</a:t>
            </a:r>
            <a:endParaRPr lang="es-CO" sz="1500" b="1" dirty="0">
              <a:solidFill>
                <a:schemeClr val="tx1"/>
              </a:solidFill>
              <a:latin typeface="Arial" pitchFamily="34" charset="0"/>
              <a:cs typeface="Arial" pitchFamily="34" charset="0"/>
            </a:endParaRPr>
          </a:p>
          <a:p>
            <a:pPr algn="just"/>
            <a:r>
              <a:rPr lang="es-ES" sz="1500" b="1" dirty="0">
                <a:solidFill>
                  <a:schemeClr val="tx1"/>
                </a:solidFill>
                <a:latin typeface="Arial" pitchFamily="34" charset="0"/>
                <a:cs typeface="Arial" pitchFamily="34" charset="0"/>
              </a:rPr>
              <a:t> </a:t>
            </a:r>
            <a:endParaRPr lang="es-CO" sz="1500" b="1" dirty="0">
              <a:solidFill>
                <a:schemeClr val="tx1"/>
              </a:solidFill>
              <a:latin typeface="Arial" pitchFamily="34" charset="0"/>
              <a:cs typeface="Arial" pitchFamily="34" charset="0"/>
            </a:endParaRPr>
          </a:p>
          <a:p>
            <a:pPr algn="just"/>
            <a:r>
              <a:rPr lang="es-CO" sz="1500" b="1" dirty="0">
                <a:solidFill>
                  <a:schemeClr val="tx1"/>
                </a:solidFill>
                <a:latin typeface="Arial" pitchFamily="34" charset="0"/>
                <a:cs typeface="Arial" pitchFamily="34" charset="0"/>
              </a:rPr>
              <a:t>Por ello, el acceso a los documentos que testimonian la violación de los Derechos Humanos no puede ser limitado por leyes de excepción; en las transiciones políticas se requieren nuevas leyes y nuevos sistemas públicos de archivo que de manera concreta regulen el uso de estos documentos. Las políticas archivísticas de transición deben ser asumidas por archivos y profesionales de archivos.</a:t>
            </a:r>
            <a:endParaRPr lang="es-ES" sz="1500" dirty="0">
              <a:solidFill>
                <a:schemeClr val="tx1"/>
              </a:solidFill>
              <a:latin typeface="Arial" pitchFamily="34" charset="0"/>
              <a:cs typeface="Arial" pitchFamily="34" charset="0"/>
            </a:endParaRPr>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2" y="5807022"/>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94481" y="418615"/>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798374" y="452751"/>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3748" y="5803641"/>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08605" y="1586226"/>
            <a:ext cx="6400800" cy="3714982"/>
          </a:xfrm>
        </p:spPr>
        <p:txBody>
          <a:bodyPr>
            <a:normAutofit fontScale="55000" lnSpcReduction="20000"/>
          </a:bodyPr>
          <a:lstStyle/>
          <a:p>
            <a:pPr algn="just"/>
            <a:r>
              <a:rPr lang="es-CO" b="1" dirty="0">
                <a:solidFill>
                  <a:schemeClr val="tx1"/>
                </a:solidFill>
              </a:rPr>
              <a:t>Los documentos que testimonian la violación de Derechos Humanos deben estar disponibles para el ejercicio de los derechos en democracia: </a:t>
            </a:r>
          </a:p>
          <a:p>
            <a:pPr lvl="0" algn="just"/>
            <a:r>
              <a:rPr lang="es-CO" b="1" dirty="0">
                <a:solidFill>
                  <a:schemeClr val="tx1"/>
                </a:solidFill>
              </a:rPr>
              <a:t>-	Derechos colectivos como el derecho a la verdad, el derecho a la justicia, el derecho a la memoria y el derecho a conocer a los responsables de crímenes contra los Derechos Humanos o el derecho a elegir libremente el modelo de transición política del país. </a:t>
            </a:r>
          </a:p>
          <a:p>
            <a:pPr lvl="0" algn="just"/>
            <a:r>
              <a:rPr lang="es-CO" b="1" dirty="0">
                <a:solidFill>
                  <a:schemeClr val="tx1"/>
                </a:solidFill>
              </a:rPr>
              <a:t>-	Derechos individuales como el derecho a la exculpación y la rehabilitación; el derecho a conocer el paradero de familiares desaparecidos; el derecho al conocimiento por cualquier persona de los datos existentes sobre ella en archivos de los organismos represivos del Estado; el derecho a la investigación histórica y científica; el derecho a la compensación y reparación de daños sufridos por las víctimas de la represión o el derecho a la restitución de bienes </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475542" y="5661248"/>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724128" y="363610"/>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559204" y="363610"/>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586226"/>
            <a:ext cx="7056784" cy="3714982"/>
          </a:xfrm>
        </p:spPr>
        <p:txBody>
          <a:bodyPr>
            <a:normAutofit fontScale="55000" lnSpcReduction="20000"/>
          </a:bodyPr>
          <a:lstStyle/>
          <a:p>
            <a:pPr algn="just"/>
            <a:r>
              <a:rPr lang="es-CO" sz="3500" b="1" dirty="0">
                <a:solidFill>
                  <a:schemeClr val="tx1"/>
                </a:solidFill>
                <a:latin typeface="Arial" pitchFamily="34" charset="0"/>
                <a:cs typeface="Arial" pitchFamily="34" charset="0"/>
              </a:rPr>
              <a:t>A la Dirección de Archivo de los Derechos Humanos del Centro Nacional de Memoria Histórica -CNMH le han sido asignadas funciones como las de recuperar, clasificar, conservar y acopiar todo el material relacionado con violaciones de Derechos Humanos para ponerlo al servicio del público; la Dirección está dedicada a la construcción de una política pública en acceso y reserva de archivos y de manera complementaria está orientada a garantizar la posibilidad de construcción de memoria histórica. Este archivo se complementa con los archivos de Derechos Humanos organizados por otras instituciones de la sociedad civil, por ejemplo aquellos de ONG defensoras de Derechos Humanos y AMOVI-UIS, orientado a la construcción de memoria histórica razonada.</a:t>
            </a:r>
          </a:p>
          <a:p>
            <a:endParaRPr lang="es-ES" dirty="0"/>
          </a:p>
        </p:txBody>
      </p:sp>
      <p:pic>
        <p:nvPicPr>
          <p:cNvPr id="4" name="3 Imagen" descr="logosimbolo1"/>
          <p:cNvPicPr/>
          <p:nvPr/>
        </p:nvPicPr>
        <p:blipFill>
          <a:blip r:embed="rId2">
            <a:extLst>
              <a:ext uri="{28A0092B-C50C-407E-A947-70E740481C1C}">
                <a14:useLocalDpi xmlns:a14="http://schemas.microsoft.com/office/drawing/2010/main" val="0"/>
              </a:ext>
            </a:extLst>
          </a:blip>
          <a:srcRect/>
          <a:stretch>
            <a:fillRect/>
          </a:stretch>
        </p:blipFill>
        <p:spPr bwMode="auto">
          <a:xfrm>
            <a:off x="533893" y="5445223"/>
            <a:ext cx="1749425" cy="899795"/>
          </a:xfrm>
          <a:prstGeom prst="rect">
            <a:avLst/>
          </a:prstGeom>
          <a:noFill/>
          <a:ln>
            <a:noFill/>
          </a:ln>
          <a:effectLst/>
        </p:spPr>
      </p:pic>
      <p:pic>
        <p:nvPicPr>
          <p:cNvPr id="5" name="4 Imagen"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68594"/>
            <a:ext cx="2903220" cy="765810"/>
          </a:xfrm>
          <a:prstGeom prst="rect">
            <a:avLst/>
          </a:prstGeom>
          <a:noFill/>
          <a:ln>
            <a:noFill/>
          </a:ln>
          <a:effectLst/>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879460" y="428775"/>
            <a:ext cx="2243455" cy="755650"/>
          </a:xfrm>
          <a:prstGeom prst="rect">
            <a:avLst/>
          </a:prstGeom>
          <a:noFill/>
          <a:ln>
            <a:noFill/>
          </a:ln>
          <a:effectLst/>
        </p:spPr>
      </p:pic>
      <p:pic>
        <p:nvPicPr>
          <p:cNvPr id="8" name="Picture 4" descr="C:\Users\Administrador\Downloads\logo oficial de compromis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570914"/>
            <a:ext cx="1451610" cy="852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9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880</Words>
  <Application>Microsoft Office PowerPoint</Application>
  <PresentationFormat>Presentación en pantalla (4:3)</PresentationFormat>
  <Paragraphs>136</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Luffi</cp:lastModifiedBy>
  <cp:revision>60</cp:revision>
  <dcterms:created xsi:type="dcterms:W3CDTF">2014-08-23T02:48:49Z</dcterms:created>
  <dcterms:modified xsi:type="dcterms:W3CDTF">2014-08-27T12:53:51Z</dcterms:modified>
</cp:coreProperties>
</file>